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8" r:id="rId1"/>
    <p:sldMasterId id="2147483699" r:id="rId2"/>
    <p:sldMasterId id="2147483700" r:id="rId3"/>
    <p:sldMasterId id="2147483701" r:id="rId4"/>
  </p:sldMasterIdLst>
  <p:notesMasterIdLst>
    <p:notesMasterId r:id="rId2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3" r:id="rId18"/>
    <p:sldId id="269" r:id="rId19"/>
    <p:sldId id="270" r:id="rId20"/>
    <p:sldId id="271" r:id="rId21"/>
    <p:sldId id="272"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Cambria" panose="02040503050406030204" pitchFamily="18"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Raleway" panose="020B0503030101060003" pitchFamily="34" charset="77"/>
      <p:regular r:id="rId36"/>
      <p:bold r:id="rId37"/>
      <p:italic r:id="rId38"/>
      <p:boldItalic r:id="rId39"/>
    </p:embeddedFont>
    <p:embeddedFont>
      <p:font typeface="Raleway ExtraBold" panose="020B0503030101060003" pitchFamily="34" charset="77"/>
      <p:bold r:id="rId40"/>
      <p:italic r:id="rId41"/>
      <p:boldItalic r:id="rId42"/>
    </p:embeddedFont>
    <p:embeddedFont>
      <p:font typeface="Raleway Light" panose="020B0403030101060003" pitchFamily="34" charset="77"/>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64">
          <p15:clr>
            <a:srgbClr val="A4A3A4"/>
          </p15:clr>
        </p15:guide>
        <p15:guide id="2" pos="2880">
          <p15:clr>
            <a:srgbClr val="A4A3A4"/>
          </p15:clr>
        </p15:guide>
        <p15:guide id="3"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27C27F-BA7F-4AE8-9E28-4F81396F6987}">
  <a:tblStyle styleId="{0527C27F-BA7F-4AE8-9E28-4F81396F698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928"/>
  </p:normalViewPr>
  <p:slideViewPr>
    <p:cSldViewPr snapToGrid="0">
      <p:cViewPr varScale="1">
        <p:scale>
          <a:sx n="117" d="100"/>
          <a:sy n="117" d="100"/>
        </p:scale>
        <p:origin x="184" y="664"/>
      </p:cViewPr>
      <p:guideLst>
        <p:guide orient="horz" pos="864"/>
        <p:guide pos="288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7.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6.fntdata"/><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45482fb1b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45482fb1b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43c3d7d8e3_0_70: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rgbClr val="2C3E56"/>
                </a:solidFill>
                <a:latin typeface="Century Gothic"/>
                <a:ea typeface="Century Gothic"/>
                <a:cs typeface="Century Gothic"/>
                <a:sym typeface="Century Gothic"/>
              </a:rPr>
              <a:t>We are able to increase your </a:t>
            </a:r>
            <a:r>
              <a:rPr lang="en" dirty="0" err="1">
                <a:solidFill>
                  <a:srgbClr val="2C3E56"/>
                </a:solidFill>
                <a:latin typeface="Century Gothic"/>
                <a:ea typeface="Century Gothic"/>
                <a:cs typeface="Century Gothic"/>
                <a:sym typeface="Century Gothic"/>
              </a:rPr>
              <a:t>interviewable</a:t>
            </a:r>
            <a:r>
              <a:rPr lang="en" dirty="0">
                <a:solidFill>
                  <a:srgbClr val="2C3E56"/>
                </a:solidFill>
                <a:latin typeface="Century Gothic"/>
                <a:ea typeface="Century Gothic"/>
                <a:cs typeface="Century Gothic"/>
                <a:sym typeface="Century Gothic"/>
              </a:rPr>
              <a:t> applicant pool by 6X because</a:t>
            </a:r>
            <a:endParaRPr dirty="0">
              <a:solidFill>
                <a:srgbClr val="2C3E56"/>
              </a:solidFill>
              <a:latin typeface="Century Gothic"/>
              <a:ea typeface="Century Gothic"/>
              <a:cs typeface="Century Gothic"/>
              <a:sym typeface="Century Gothic"/>
            </a:endParaRPr>
          </a:p>
          <a:p>
            <a:pPr marL="596900" lvl="0"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Voice, video, and text based assessment tools built within </a:t>
            </a:r>
            <a:r>
              <a:rPr lang="en" dirty="0" err="1">
                <a:solidFill>
                  <a:srgbClr val="2C3E56"/>
                </a:solidFill>
                <a:latin typeface="Century Gothic"/>
                <a:ea typeface="Century Gothic"/>
                <a:cs typeface="Century Gothic"/>
                <a:sym typeface="Century Gothic"/>
              </a:rPr>
              <a:t>AllyO</a:t>
            </a:r>
            <a:endParaRPr dirty="0">
              <a:solidFill>
                <a:srgbClr val="2C3E56"/>
              </a:solidFill>
              <a:latin typeface="Century Gothic"/>
              <a:ea typeface="Century Gothic"/>
              <a:cs typeface="Century Gothic"/>
              <a:sym typeface="Century Gothic"/>
            </a:endParaRPr>
          </a:p>
          <a:p>
            <a:pPr marL="914400" lvl="1"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Vendor consolidation is more cost effective and time efficient</a:t>
            </a:r>
            <a:endParaRPr dirty="0">
              <a:solidFill>
                <a:srgbClr val="2C3E56"/>
              </a:solidFill>
              <a:latin typeface="Century Gothic"/>
              <a:ea typeface="Century Gothic"/>
              <a:cs typeface="Century Gothic"/>
              <a:sym typeface="Century Gothic"/>
            </a:endParaRPr>
          </a:p>
          <a:p>
            <a:pPr marL="914400" lvl="1"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Creates a seamless applicant experience</a:t>
            </a:r>
            <a:endParaRPr dirty="0">
              <a:solidFill>
                <a:srgbClr val="2C3E56"/>
              </a:solidFill>
              <a:latin typeface="Century Gothic"/>
              <a:ea typeface="Century Gothic"/>
              <a:cs typeface="Century Gothic"/>
              <a:sym typeface="Century Gothic"/>
            </a:endParaRPr>
          </a:p>
          <a:p>
            <a:pPr marL="914400" lvl="1"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Real time assessments rather than sending the recruiter an email and talking 3 days for them to respond to inquiries. </a:t>
            </a:r>
            <a:endParaRPr dirty="0">
              <a:solidFill>
                <a:srgbClr val="2C3E56"/>
              </a:solidFill>
              <a:latin typeface="Century Gothic"/>
              <a:ea typeface="Century Gothic"/>
              <a:cs typeface="Century Gothic"/>
              <a:sym typeface="Century Gothic"/>
            </a:endParaRPr>
          </a:p>
          <a:p>
            <a:pPr marL="596900" lvl="0"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Screening for High Volume roles is most effective post ATS. </a:t>
            </a:r>
            <a:endParaRPr dirty="0">
              <a:solidFill>
                <a:srgbClr val="2C3E56"/>
              </a:solidFill>
              <a:latin typeface="Century Gothic"/>
              <a:ea typeface="Century Gothic"/>
              <a:cs typeface="Century Gothic"/>
              <a:sym typeface="Century Gothic"/>
            </a:endParaRPr>
          </a:p>
          <a:p>
            <a:pPr marL="1054100" lvl="1"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Show the Post ATS sprouts demo video. </a:t>
            </a:r>
            <a:endParaRPr dirty="0">
              <a:solidFill>
                <a:srgbClr val="2C3E56"/>
              </a:solidFill>
              <a:latin typeface="Century Gothic"/>
              <a:ea typeface="Century Gothic"/>
              <a:cs typeface="Century Gothic"/>
              <a:sym typeface="Century Gothic"/>
            </a:endParaRPr>
          </a:p>
          <a:p>
            <a:pPr marL="596900" lvl="0"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Screening is configured differently for every requisition</a:t>
            </a:r>
            <a:endParaRPr dirty="0">
              <a:solidFill>
                <a:srgbClr val="2C3E56"/>
              </a:solidFill>
              <a:latin typeface="Century Gothic"/>
              <a:ea typeface="Century Gothic"/>
              <a:cs typeface="Century Gothic"/>
              <a:sym typeface="Century Gothic"/>
            </a:endParaRPr>
          </a:p>
          <a:p>
            <a:pPr marL="914400" lvl="1"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The way you screen a sales person is different than the way you screen a data scientist</a:t>
            </a:r>
            <a:endParaRPr dirty="0">
              <a:solidFill>
                <a:srgbClr val="2C3E56"/>
              </a:solidFill>
              <a:latin typeface="Century Gothic"/>
              <a:ea typeface="Century Gothic"/>
              <a:cs typeface="Century Gothic"/>
              <a:sym typeface="Century Gothic"/>
            </a:endParaRPr>
          </a:p>
          <a:p>
            <a:pPr marL="596900" lvl="0"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Proprietary job data extraction tool that allows us to do 98% of the heavy lifting in terms of programming the bot. Your team just makes edits.</a:t>
            </a:r>
            <a:endParaRPr dirty="0"/>
          </a:p>
        </p:txBody>
      </p:sp>
      <p:sp>
        <p:nvSpPr>
          <p:cNvPr id="347" name="Google Shape;347;g43c3d7d8e3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433b01c9e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433b01c9e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Auto interview scheduling of qualified candidates, based on recruiter/hiring managers calendar availability</a:t>
            </a:r>
            <a:endParaRPr dirty="0">
              <a:solidFill>
                <a:srgbClr val="2C3E56"/>
              </a:solidFill>
              <a:latin typeface="Century Gothic"/>
              <a:ea typeface="Century Gothic"/>
              <a:cs typeface="Century Gothic"/>
              <a:sym typeface="Century Gothic"/>
            </a:endParaRPr>
          </a:p>
          <a:p>
            <a:pPr marL="457200" lvl="0"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Full integration with Office 365 &amp; G-Suite, with light integration into Microsoft Exchange.</a:t>
            </a:r>
          </a:p>
          <a:p>
            <a:pPr marL="457200" lvl="0"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One click reschedule will notify candidate and offer new, open slots</a:t>
            </a:r>
            <a:endParaRPr dirty="0">
              <a:solidFill>
                <a:srgbClr val="2C3E56"/>
              </a:solidFill>
              <a:latin typeface="Century Gothic"/>
              <a:ea typeface="Century Gothic"/>
              <a:cs typeface="Century Gothic"/>
              <a:sym typeface="Century Gothic"/>
            </a:endParaRPr>
          </a:p>
          <a:p>
            <a:pPr marL="457200" lvl="0"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Multiple interview types: 1-1, panel, sequential, group, and more!</a:t>
            </a:r>
          </a:p>
          <a:p>
            <a:pPr marL="457200" lvl="0"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The TA team will no longer have to waste time reaching out and confirming availability with candidates and hiring managers</a:t>
            </a:r>
          </a:p>
          <a:p>
            <a:pPr marL="457200" lvl="0"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Immediate feedback/outreach/interview scheduling leads to faster hires</a:t>
            </a:r>
          </a:p>
          <a:p>
            <a:pPr marL="457200" lvl="0"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Keep the candidate engaged, and get them in front of the right people while their interest in the role is highest</a:t>
            </a:r>
            <a:endParaRPr dirty="0">
              <a:solidFill>
                <a:srgbClr val="2C3E56"/>
              </a:solidFill>
              <a:latin typeface="Century Gothic"/>
              <a:ea typeface="Century Gothic"/>
              <a:cs typeface="Century Gothic"/>
              <a:sym typeface="Century Gothic"/>
            </a:endParaRPr>
          </a:p>
          <a:p>
            <a:pPr marL="0" lvl="0" indent="0" algn="ctr" rtl="0">
              <a:spcBef>
                <a:spcPts val="0"/>
              </a:spcBef>
              <a:spcAft>
                <a:spcPts val="0"/>
              </a:spcAft>
              <a:buNone/>
            </a:pPr>
            <a:endParaRPr sz="1400" dirty="0">
              <a:solidFill>
                <a:srgbClr val="2C3E56"/>
              </a:solidFill>
              <a:latin typeface="Century Gothic"/>
              <a:ea typeface="Century Gothic"/>
              <a:cs typeface="Century Gothic"/>
              <a:sym typeface="Century Gothic"/>
            </a:endParaRPr>
          </a:p>
          <a:p>
            <a:pPr marL="0" lvl="0" indent="0" algn="l" rtl="0">
              <a:lnSpc>
                <a:spcPct val="115000"/>
              </a:lnSpc>
              <a:spcBef>
                <a:spcPts val="0"/>
              </a:spcBef>
              <a:spcAft>
                <a:spcPts val="1600"/>
              </a:spcAft>
              <a:buNone/>
            </a:pPr>
            <a:endParaRPr dirty="0">
              <a:solidFill>
                <a:srgbClr val="2C3E56"/>
              </a:solidFill>
              <a:latin typeface="Century Gothic"/>
              <a:ea typeface="Century Gothic"/>
              <a:cs typeface="Century Gothic"/>
              <a:sym typeface="Century Gothic"/>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445482fb1b_0_0: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dirty="0">
                <a:solidFill>
                  <a:schemeClr val="dk1"/>
                </a:solidFill>
              </a:rPr>
              <a:t>Candidate Journey/Recruiter:  Retention &amp; New Hire Check In</a:t>
            </a:r>
            <a:endParaRPr sz="1800" dirty="0">
              <a:solidFill>
                <a:schemeClr val="dk1"/>
              </a:solidFill>
            </a:endParaRPr>
          </a:p>
          <a:p>
            <a:pPr marL="0" lvl="0" indent="0" algn="l" rtl="0">
              <a:spcBef>
                <a:spcPts val="0"/>
              </a:spcBef>
              <a:spcAft>
                <a:spcPts val="0"/>
              </a:spcAft>
              <a:buClr>
                <a:schemeClr val="dk1"/>
              </a:buClr>
              <a:buSzPts val="1100"/>
              <a:buFont typeface="Arial"/>
              <a:buNone/>
            </a:pPr>
            <a:endParaRPr sz="1800" dirty="0">
              <a:solidFill>
                <a:schemeClr val="dk1"/>
              </a:solidFill>
            </a:endParaRPr>
          </a:p>
          <a:p>
            <a:pPr marL="0" lvl="0" indent="0" algn="l" rtl="0">
              <a:spcBef>
                <a:spcPts val="0"/>
              </a:spcBef>
              <a:spcAft>
                <a:spcPts val="0"/>
              </a:spcAft>
              <a:buClr>
                <a:schemeClr val="dk1"/>
              </a:buClr>
              <a:buSzPts val="1100"/>
              <a:buFont typeface="Arial"/>
              <a:buNone/>
            </a:pPr>
            <a:r>
              <a:rPr lang="en" sz="1800" dirty="0">
                <a:solidFill>
                  <a:schemeClr val="dk1"/>
                </a:solidFill>
              </a:rPr>
              <a:t>Every new recruit is an investment, and making sure they are engaged early can provide valuable ROI when it comes to employee retention. Feedback transforms the retention equation.</a:t>
            </a:r>
            <a:endParaRPr sz="1800" dirty="0">
              <a:solidFill>
                <a:schemeClr val="dk1"/>
              </a:solidFill>
            </a:endParaRPr>
          </a:p>
          <a:p>
            <a:pPr marL="0" lvl="0" indent="0" algn="l" rtl="0">
              <a:spcBef>
                <a:spcPts val="0"/>
              </a:spcBef>
              <a:spcAft>
                <a:spcPts val="0"/>
              </a:spcAft>
              <a:buClr>
                <a:schemeClr val="dk1"/>
              </a:buClr>
              <a:buSzPts val="1100"/>
              <a:buFont typeface="Arial"/>
              <a:buNone/>
            </a:pPr>
            <a:endParaRPr sz="1800" dirty="0">
              <a:solidFill>
                <a:schemeClr val="dk1"/>
              </a:solidFill>
            </a:endParaRPr>
          </a:p>
          <a:p>
            <a:pPr marL="0" lvl="0" indent="0" algn="l" rtl="0">
              <a:spcBef>
                <a:spcPts val="0"/>
              </a:spcBef>
              <a:spcAft>
                <a:spcPts val="0"/>
              </a:spcAft>
              <a:buClr>
                <a:schemeClr val="dk1"/>
              </a:buClr>
              <a:buSzPts val="1100"/>
              <a:buFont typeface="Arial"/>
              <a:buNone/>
            </a:pPr>
            <a:r>
              <a:rPr lang="en" sz="1800" dirty="0">
                <a:solidFill>
                  <a:schemeClr val="dk1"/>
                </a:solidFill>
              </a:rPr>
              <a:t>Onboard &amp; New Hire Check In </a:t>
            </a:r>
            <a:endParaRPr sz="1800" dirty="0">
              <a:solidFill>
                <a:schemeClr val="dk1"/>
              </a:solidFill>
            </a:endParaRPr>
          </a:p>
          <a:p>
            <a:pPr marL="0" lvl="0" indent="0" algn="l" rtl="0">
              <a:spcBef>
                <a:spcPts val="0"/>
              </a:spcBef>
              <a:spcAft>
                <a:spcPts val="0"/>
              </a:spcAft>
              <a:buClr>
                <a:schemeClr val="dk1"/>
              </a:buClr>
              <a:buSzPts val="1100"/>
              <a:buFont typeface="Arial"/>
              <a:buNone/>
            </a:pPr>
            <a:endParaRPr sz="1800" dirty="0">
              <a:solidFill>
                <a:schemeClr val="dk1"/>
              </a:solidFill>
            </a:endParaRPr>
          </a:p>
          <a:p>
            <a:pPr marL="0" lvl="0" indent="0" algn="l" rtl="0">
              <a:spcBef>
                <a:spcPts val="0"/>
              </a:spcBef>
              <a:spcAft>
                <a:spcPts val="0"/>
              </a:spcAft>
              <a:buClr>
                <a:schemeClr val="dk1"/>
              </a:buClr>
              <a:buSzPts val="1100"/>
              <a:buFont typeface="Arial"/>
              <a:buNone/>
            </a:pPr>
            <a:r>
              <a:rPr lang="en" sz="1800" dirty="0">
                <a:solidFill>
                  <a:schemeClr val="dk1"/>
                </a:solidFill>
              </a:rPr>
              <a:t>Desktop Engagement vs Text Engagement </a:t>
            </a:r>
            <a:endParaRPr sz="1800" dirty="0">
              <a:solidFill>
                <a:schemeClr val="dk1"/>
              </a:solidFill>
            </a:endParaRPr>
          </a:p>
          <a:p>
            <a:pPr marL="0" lvl="0" indent="0" algn="l" rtl="0">
              <a:spcBef>
                <a:spcPts val="0"/>
              </a:spcBef>
              <a:spcAft>
                <a:spcPts val="0"/>
              </a:spcAft>
              <a:buClr>
                <a:schemeClr val="dk1"/>
              </a:buClr>
              <a:buSzPts val="1100"/>
              <a:buFont typeface="Arial"/>
              <a:buNone/>
            </a:pPr>
            <a:endParaRPr sz="18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rgbClr val="2C3E56"/>
                </a:solidFill>
                <a:latin typeface="Century Gothic"/>
                <a:ea typeface="Century Gothic"/>
                <a:cs typeface="Century Gothic"/>
                <a:sym typeface="Century Gothic"/>
              </a:rPr>
              <a:t>On New Hire </a:t>
            </a:r>
            <a:r>
              <a:rPr lang="en" dirty="0" err="1">
                <a:solidFill>
                  <a:srgbClr val="2C3E56"/>
                </a:solidFill>
                <a:latin typeface="Century Gothic"/>
                <a:ea typeface="Century Gothic"/>
                <a:cs typeface="Century Gothic"/>
                <a:sym typeface="Century Gothic"/>
              </a:rPr>
              <a:t>Checkin</a:t>
            </a:r>
            <a:r>
              <a:rPr lang="en" dirty="0">
                <a:solidFill>
                  <a:srgbClr val="2C3E56"/>
                </a:solidFill>
                <a:latin typeface="Century Gothic"/>
                <a:ea typeface="Century Gothic"/>
                <a:cs typeface="Century Gothic"/>
                <a:sym typeface="Century Gothic"/>
              </a:rPr>
              <a:t> we can talk about 2x the industry average response rate.</a:t>
            </a:r>
            <a:endParaRPr dirty="0">
              <a:solidFill>
                <a:srgbClr val="2C3E56"/>
              </a:solidFill>
              <a:latin typeface="Century Gothic"/>
              <a:ea typeface="Century Gothic"/>
              <a:cs typeface="Century Gothic"/>
              <a:sym typeface="Century Gothic"/>
            </a:endParaRPr>
          </a:p>
          <a:p>
            <a:pPr marL="0" lvl="0" indent="0" algn="l" rtl="0">
              <a:lnSpc>
                <a:spcPct val="115000"/>
              </a:lnSpc>
              <a:spcBef>
                <a:spcPts val="1600"/>
              </a:spcBef>
              <a:spcAft>
                <a:spcPts val="0"/>
              </a:spcAft>
              <a:buClr>
                <a:schemeClr val="dk1"/>
              </a:buClr>
              <a:buSzPts val="1100"/>
              <a:buFont typeface="Arial"/>
              <a:buNone/>
            </a:pPr>
            <a:r>
              <a:rPr lang="en" dirty="0">
                <a:solidFill>
                  <a:srgbClr val="2C3E56"/>
                </a:solidFill>
                <a:latin typeface="Century Gothic"/>
                <a:ea typeface="Century Gothic"/>
                <a:cs typeface="Century Gothic"/>
                <a:sym typeface="Century Gothic"/>
              </a:rPr>
              <a:t>We should also speak to our ability to identify changes in employee happiness over time by location/role/hiring manager.</a:t>
            </a:r>
            <a:endParaRPr sz="1800" dirty="0">
              <a:solidFill>
                <a:schemeClr val="dk1"/>
              </a:solidFill>
            </a:endParaRPr>
          </a:p>
          <a:p>
            <a:pPr marL="0" lvl="0" indent="0" algn="l" rtl="0">
              <a:spcBef>
                <a:spcPts val="1600"/>
              </a:spcBef>
              <a:spcAft>
                <a:spcPts val="0"/>
              </a:spcAft>
              <a:buClr>
                <a:schemeClr val="dk1"/>
              </a:buClr>
              <a:buSzPts val="1100"/>
              <a:buFont typeface="Arial"/>
              <a:buNone/>
            </a:pPr>
            <a:endParaRPr sz="1800" dirty="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dirty="0">
                <a:solidFill>
                  <a:srgbClr val="2C3E56"/>
                </a:solidFill>
                <a:latin typeface="Century Gothic"/>
                <a:ea typeface="Century Gothic"/>
                <a:cs typeface="Century Gothic"/>
                <a:sym typeface="Century Gothic"/>
              </a:rPr>
              <a:t>Capabilities:</a:t>
            </a:r>
            <a:endParaRPr dirty="0">
              <a:solidFill>
                <a:srgbClr val="2C3E56"/>
              </a:solidFill>
              <a:latin typeface="Century Gothic"/>
              <a:ea typeface="Century Gothic"/>
              <a:cs typeface="Century Gothic"/>
              <a:sym typeface="Century Gothic"/>
            </a:endParaRPr>
          </a:p>
          <a:p>
            <a:pPr marL="457200" lvl="0" indent="-298450" algn="l" rtl="0">
              <a:lnSpc>
                <a:spcPct val="150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Run periodic 30, 60, 90 days check-ins via text and web-chat to mitigate churn and generate actionable insights</a:t>
            </a:r>
            <a:endParaRPr dirty="0">
              <a:solidFill>
                <a:srgbClr val="2C3E56"/>
              </a:solidFill>
              <a:latin typeface="Century Gothic"/>
              <a:ea typeface="Century Gothic"/>
              <a:cs typeface="Century Gothic"/>
              <a:sym typeface="Century Gothic"/>
            </a:endParaRPr>
          </a:p>
          <a:p>
            <a:pPr marL="457200" lvl="0" indent="-298450" algn="l" rtl="0">
              <a:lnSpc>
                <a:spcPct val="150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Improve onboarding process with new hire communications and reminders for onboarding trainings and day 1 orientations, etc.</a:t>
            </a:r>
            <a:endParaRPr dirty="0">
              <a:solidFill>
                <a:srgbClr val="2C3E56"/>
              </a:solidFill>
              <a:latin typeface="Century Gothic"/>
              <a:ea typeface="Century Gothic"/>
              <a:cs typeface="Century Gothic"/>
              <a:sym typeface="Century Gothic"/>
            </a:endParaRPr>
          </a:p>
          <a:p>
            <a:pPr marL="0" lvl="0" indent="0" algn="l" rtl="0">
              <a:lnSpc>
                <a:spcPct val="150000"/>
              </a:lnSpc>
              <a:spcBef>
                <a:spcPts val="0"/>
              </a:spcBef>
              <a:spcAft>
                <a:spcPts val="0"/>
              </a:spcAft>
              <a:buClr>
                <a:schemeClr val="dk1"/>
              </a:buClr>
              <a:buSzPts val="1100"/>
              <a:buFont typeface="Arial"/>
              <a:buNone/>
            </a:pPr>
            <a:r>
              <a:rPr lang="en" dirty="0">
                <a:solidFill>
                  <a:srgbClr val="2C3E56"/>
                </a:solidFill>
                <a:latin typeface="Century Gothic"/>
                <a:ea typeface="Century Gothic"/>
                <a:cs typeface="Century Gothic"/>
                <a:sym typeface="Century Gothic"/>
              </a:rPr>
              <a:t>FAQs:</a:t>
            </a:r>
            <a:endParaRPr dirty="0">
              <a:solidFill>
                <a:srgbClr val="2C3E56"/>
              </a:solidFill>
              <a:latin typeface="Century Gothic"/>
              <a:ea typeface="Century Gothic"/>
              <a:cs typeface="Century Gothic"/>
              <a:sym typeface="Century Gothic"/>
            </a:endParaRPr>
          </a:p>
          <a:p>
            <a:pPr marL="0" lvl="0" indent="0" algn="l" rtl="0">
              <a:lnSpc>
                <a:spcPct val="150000"/>
              </a:lnSpc>
              <a:spcBef>
                <a:spcPts val="0"/>
              </a:spcBef>
              <a:spcAft>
                <a:spcPts val="0"/>
              </a:spcAft>
              <a:buClr>
                <a:schemeClr val="dk1"/>
              </a:buClr>
              <a:buSzPts val="1100"/>
              <a:buFont typeface="Arial"/>
              <a:buNone/>
            </a:pPr>
            <a:endParaRPr lang="en" b="1" dirty="0">
              <a:solidFill>
                <a:srgbClr val="2C3E56"/>
              </a:solidFill>
              <a:latin typeface="Century Gothic"/>
              <a:ea typeface="Century Gothic"/>
              <a:cs typeface="Century Gothic"/>
              <a:sym typeface="Century Gothic"/>
            </a:endParaRPr>
          </a:p>
          <a:p>
            <a:pPr marL="0" lvl="0" indent="0" algn="l" rtl="0">
              <a:lnSpc>
                <a:spcPct val="150000"/>
              </a:lnSpc>
              <a:spcBef>
                <a:spcPts val="0"/>
              </a:spcBef>
              <a:spcAft>
                <a:spcPts val="0"/>
              </a:spcAft>
              <a:buClr>
                <a:schemeClr val="dk1"/>
              </a:buClr>
              <a:buSzPts val="1100"/>
              <a:buFont typeface="Arial"/>
              <a:buNone/>
            </a:pPr>
            <a:r>
              <a:rPr lang="en" b="1" dirty="0">
                <a:solidFill>
                  <a:srgbClr val="2C3E56"/>
                </a:solidFill>
                <a:latin typeface="Century Gothic"/>
                <a:ea typeface="Century Gothic"/>
                <a:cs typeface="Century Gothic"/>
                <a:sym typeface="Century Gothic"/>
              </a:rPr>
              <a:t>How do you initiate the new hire check in?</a:t>
            </a:r>
            <a:r>
              <a:rPr lang="en" dirty="0">
                <a:solidFill>
                  <a:srgbClr val="2C3E56"/>
                </a:solidFill>
                <a:latin typeface="Century Gothic"/>
                <a:ea typeface="Century Gothic"/>
                <a:cs typeface="Century Gothic"/>
                <a:sym typeface="Century Gothic"/>
              </a:rPr>
              <a:t> </a:t>
            </a:r>
            <a:r>
              <a:rPr lang="en" i="1" dirty="0">
                <a:solidFill>
                  <a:srgbClr val="2C3E56"/>
                </a:solidFill>
                <a:latin typeface="Century Gothic"/>
                <a:ea typeface="Century Gothic"/>
                <a:cs typeface="Century Gothic"/>
                <a:sym typeface="Century Gothic"/>
              </a:rPr>
              <a:t>Integration with ATS change of status triggers that after x number of days (depending on API integration), otherwise CSV upload </a:t>
            </a:r>
            <a:endParaRPr i="1" dirty="0">
              <a:solidFill>
                <a:srgbClr val="2C3E56"/>
              </a:solidFill>
              <a:latin typeface="Century Gothic"/>
              <a:ea typeface="Century Gothic"/>
              <a:cs typeface="Century Gothic"/>
              <a:sym typeface="Century Gothic"/>
            </a:endParaRPr>
          </a:p>
          <a:p>
            <a:pPr marL="0" lvl="0" indent="0" algn="l" rtl="0">
              <a:lnSpc>
                <a:spcPct val="150000"/>
              </a:lnSpc>
              <a:spcBef>
                <a:spcPts val="0"/>
              </a:spcBef>
              <a:spcAft>
                <a:spcPts val="0"/>
              </a:spcAft>
              <a:buClr>
                <a:schemeClr val="dk1"/>
              </a:buClr>
              <a:buSzPts val="1100"/>
              <a:buFont typeface="Arial"/>
              <a:buNone/>
            </a:pPr>
            <a:endParaRPr lang="en" b="1" dirty="0">
              <a:solidFill>
                <a:srgbClr val="2C3E56"/>
              </a:solidFill>
              <a:latin typeface="Century Gothic"/>
              <a:ea typeface="Century Gothic"/>
              <a:cs typeface="Century Gothic"/>
              <a:sym typeface="Century Gothic"/>
            </a:endParaRPr>
          </a:p>
          <a:p>
            <a:pPr marL="0" lvl="0" indent="0" algn="l" rtl="0">
              <a:lnSpc>
                <a:spcPct val="150000"/>
              </a:lnSpc>
              <a:spcBef>
                <a:spcPts val="0"/>
              </a:spcBef>
              <a:spcAft>
                <a:spcPts val="0"/>
              </a:spcAft>
              <a:buClr>
                <a:schemeClr val="dk1"/>
              </a:buClr>
              <a:buSzPts val="1100"/>
              <a:buFont typeface="Arial"/>
              <a:buNone/>
            </a:pPr>
            <a:r>
              <a:rPr lang="en" b="1" dirty="0">
                <a:solidFill>
                  <a:srgbClr val="2C3E56"/>
                </a:solidFill>
                <a:latin typeface="Century Gothic"/>
                <a:ea typeface="Century Gothic"/>
                <a:cs typeface="Century Gothic"/>
                <a:sym typeface="Century Gothic"/>
              </a:rPr>
              <a:t>Does this update in the ATS? </a:t>
            </a:r>
            <a:r>
              <a:rPr lang="en" i="1" dirty="0">
                <a:solidFill>
                  <a:srgbClr val="2C3E56"/>
                </a:solidFill>
                <a:latin typeface="Century Gothic"/>
                <a:ea typeface="Century Gothic"/>
                <a:cs typeface="Century Gothic"/>
                <a:sym typeface="Century Gothic"/>
              </a:rPr>
              <a:t>Depends on the ATS, yes for </a:t>
            </a:r>
            <a:r>
              <a:rPr lang="en" i="1" dirty="0" err="1">
                <a:solidFill>
                  <a:srgbClr val="2C3E56"/>
                </a:solidFill>
                <a:latin typeface="Century Gothic"/>
                <a:ea typeface="Century Gothic"/>
                <a:cs typeface="Century Gothic"/>
                <a:sym typeface="Century Gothic"/>
              </a:rPr>
              <a:t>Successfactors</a:t>
            </a:r>
            <a:r>
              <a:rPr lang="en" i="1" dirty="0">
                <a:solidFill>
                  <a:srgbClr val="2C3E56"/>
                </a:solidFill>
                <a:latin typeface="Century Gothic"/>
                <a:ea typeface="Century Gothic"/>
                <a:cs typeface="Century Gothic"/>
                <a:sym typeface="Century Gothic"/>
              </a:rPr>
              <a:t> and </a:t>
            </a:r>
            <a:r>
              <a:rPr lang="en" i="1" dirty="0" err="1">
                <a:solidFill>
                  <a:srgbClr val="2C3E56"/>
                </a:solidFill>
                <a:latin typeface="Century Gothic"/>
                <a:ea typeface="Century Gothic"/>
                <a:cs typeface="Century Gothic"/>
                <a:sym typeface="Century Gothic"/>
              </a:rPr>
              <a:t>Taleo</a:t>
            </a:r>
            <a:r>
              <a:rPr lang="en" i="1" dirty="0">
                <a:solidFill>
                  <a:srgbClr val="2C3E56"/>
                </a:solidFill>
                <a:latin typeface="Century Gothic"/>
                <a:ea typeface="Century Gothic"/>
                <a:cs typeface="Century Gothic"/>
                <a:sym typeface="Century Gothic"/>
              </a:rPr>
              <a:t>, others “we’ll look into it.” </a:t>
            </a:r>
            <a:endParaRPr sz="1800" dirty="0">
              <a:solidFill>
                <a:schemeClr val="dk1"/>
              </a:solidFill>
            </a:endParaRPr>
          </a:p>
          <a:p>
            <a:pPr marL="0" lvl="0" indent="0" algn="l" rtl="0">
              <a:spcBef>
                <a:spcPts val="0"/>
              </a:spcBef>
              <a:spcAft>
                <a:spcPts val="0"/>
              </a:spcAft>
              <a:buClr>
                <a:schemeClr val="dk1"/>
              </a:buClr>
              <a:buSzPts val="1100"/>
              <a:buFont typeface="Arial"/>
              <a:buNone/>
            </a:pPr>
            <a:endParaRPr sz="1800" dirty="0">
              <a:solidFill>
                <a:schemeClr val="dk1"/>
              </a:solidFill>
            </a:endParaRPr>
          </a:p>
          <a:p>
            <a:pPr marL="0" lvl="0" indent="0" algn="l" rtl="0">
              <a:spcBef>
                <a:spcPts val="0"/>
              </a:spcBef>
              <a:spcAft>
                <a:spcPts val="0"/>
              </a:spcAft>
              <a:buClr>
                <a:schemeClr val="dk1"/>
              </a:buClr>
              <a:buSzPts val="1100"/>
              <a:buFont typeface="Arial"/>
              <a:buNone/>
            </a:pPr>
            <a:endParaRPr sz="1800" dirty="0">
              <a:solidFill>
                <a:schemeClr val="dk1"/>
              </a:solidFill>
            </a:endParaRPr>
          </a:p>
          <a:p>
            <a:pPr marL="457200" lvl="0" indent="0" algn="l" rtl="0">
              <a:lnSpc>
                <a:spcPct val="115000"/>
              </a:lnSpc>
              <a:spcBef>
                <a:spcPts val="0"/>
              </a:spcBef>
              <a:spcAft>
                <a:spcPts val="0"/>
              </a:spcAft>
              <a:buNone/>
            </a:pPr>
            <a:endParaRPr dirty="0"/>
          </a:p>
        </p:txBody>
      </p:sp>
      <p:sp>
        <p:nvSpPr>
          <p:cNvPr id="372" name="Google Shape;372;g445482fb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43c3d7d8e3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43c3d7d8e3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R"/>
            </a:pPr>
            <a:r>
              <a:rPr lang="en"/>
              <a:t>Collect and analyze applicant data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43c3d7d8e3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43c3d7d8e3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R"/>
            </a:pPr>
            <a:r>
              <a:rPr lang="en"/>
              <a:t>Collect and analyze applicant data</a:t>
            </a:r>
            <a:endParaRPr/>
          </a:p>
        </p:txBody>
      </p:sp>
    </p:spTree>
    <p:extLst>
      <p:ext uri="{BB962C8B-B14F-4D97-AF65-F5344CB8AC3E}">
        <p14:creationId xmlns:p14="http://schemas.microsoft.com/office/powerpoint/2010/main" val="3144917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3a5982211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3a598221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KEY DIFFERENTIATORS </a:t>
            </a:r>
            <a:endParaRPr>
              <a:solidFill>
                <a:schemeClr val="dk1"/>
              </a:solidFill>
            </a:endParaRPr>
          </a:p>
          <a:p>
            <a:pPr marL="457200" lvl="0" indent="0" algn="l" rtl="0">
              <a:spcBef>
                <a:spcPts val="0"/>
              </a:spcBef>
              <a:spcAft>
                <a:spcPts val="0"/>
              </a:spcAft>
              <a:buClr>
                <a:schemeClr val="dk1"/>
              </a:buClr>
              <a:buSzPts val="1100"/>
              <a:buFont typeface="Arial"/>
              <a:buNone/>
            </a:pP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AllyO is the ONLY End-to-End</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Works with your unique recruiting workflows and tech stacks</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Captures candidates across all channels (existing ATS, employee referral, normal advertising channels)</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Secure, scalable and fast to deploy (set up process) </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Trusted by large enterprise brands</a:t>
            </a:r>
            <a:endParaRPr>
              <a:solidFill>
                <a:schemeClr val="dk1"/>
              </a:solidFill>
            </a:endParaRPr>
          </a:p>
          <a:p>
            <a:pPr marL="457200" lvl="0" indent="-298450" algn="l" rtl="0">
              <a:spcBef>
                <a:spcPts val="0"/>
              </a:spcBef>
              <a:spcAft>
                <a:spcPts val="0"/>
              </a:spcAft>
              <a:buClr>
                <a:schemeClr val="dk1"/>
              </a:buClr>
              <a:buSzPts val="1100"/>
              <a:buAutoNum type="arabicParenR"/>
            </a:pPr>
            <a:r>
              <a:rPr lang="en">
                <a:solidFill>
                  <a:schemeClr val="dk1"/>
                </a:solidFill>
              </a:rPr>
              <a:t>Awards: Gartner, HR Exec </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800">
              <a:solidFill>
                <a:schemeClr val="dk1"/>
              </a:solidFill>
            </a:endParaRPr>
          </a:p>
          <a:p>
            <a:pPr marL="0" lvl="0" indent="0" algn="l" rtl="0">
              <a:spcBef>
                <a:spcPts val="160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433b01c9eb_10_282: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95" name="Google Shape;395;g433b01c9eb_1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43507fcded_30_0: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36" name="Google Shape;436;g43507fcded_30_0:notes"/>
          <p:cNvSpPr>
            <a:spLocks noGrp="1" noRot="1" noChangeAspect="1"/>
          </p:cNvSpPr>
          <p:nvPr>
            <p:ph type="sldImg" idx="2"/>
          </p:nvPr>
        </p:nvSpPr>
        <p:spPr>
          <a:xfrm>
            <a:off x="1143225" y="685778"/>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43507fcded_34_0: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60" name="Google Shape;460;g43507fcded_3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43290840de_0_0: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p:txBody>
      </p:sp>
      <p:sp>
        <p:nvSpPr>
          <p:cNvPr id="256" name="Google Shape;256;g4329084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43c3d7d8e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43c3d7d8e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Economical:</a:t>
            </a:r>
            <a:endParaRPr/>
          </a:p>
          <a:p>
            <a:pPr marL="0" lvl="0" indent="0" algn="l" rtl="0">
              <a:spcBef>
                <a:spcPts val="0"/>
              </a:spcBef>
              <a:spcAft>
                <a:spcPts val="0"/>
              </a:spcAft>
              <a:buNone/>
            </a:pPr>
            <a:endParaRPr/>
          </a:p>
          <a:p>
            <a:pPr marL="0" lvl="0" indent="0" algn="l" rtl="0">
              <a:spcBef>
                <a:spcPts val="0"/>
              </a:spcBef>
              <a:spcAft>
                <a:spcPts val="0"/>
              </a:spcAft>
              <a:buNone/>
            </a:pPr>
            <a:r>
              <a:rPr lang="en"/>
              <a:t>What does the hiring climate look like today?</a:t>
            </a:r>
            <a:endParaRPr/>
          </a:p>
          <a:p>
            <a:pPr marL="0" lvl="0" indent="0" algn="l" rtl="0">
              <a:spcBef>
                <a:spcPts val="0"/>
              </a:spcBef>
              <a:spcAft>
                <a:spcPts val="0"/>
              </a:spcAft>
              <a:buNone/>
            </a:pPr>
            <a:endParaRPr/>
          </a:p>
          <a:p>
            <a:pPr marL="0" lvl="0" indent="0" algn="l" rtl="0">
              <a:spcBef>
                <a:spcPts val="0"/>
              </a:spcBef>
              <a:spcAft>
                <a:spcPts val="0"/>
              </a:spcAft>
              <a:buNone/>
            </a:pPr>
            <a:r>
              <a:rPr lang="en"/>
              <a:t>Climate of supply and demand. </a:t>
            </a:r>
            <a:endParaRPr/>
          </a:p>
          <a:p>
            <a:pPr marL="0" lvl="0" indent="0" algn="l" rtl="0">
              <a:spcBef>
                <a:spcPts val="0"/>
              </a:spcBef>
              <a:spcAft>
                <a:spcPts val="0"/>
              </a:spcAft>
              <a:buNone/>
            </a:pPr>
            <a:endParaRPr/>
          </a:p>
          <a:p>
            <a:pPr marL="0" lvl="0" indent="0" algn="l" rtl="0">
              <a:spcBef>
                <a:spcPts val="0"/>
              </a:spcBef>
              <a:spcAft>
                <a:spcPts val="0"/>
              </a:spcAft>
              <a:buNone/>
            </a:pPr>
            <a:r>
              <a:rPr lang="en"/>
              <a:t>The available workforce is into 3 buckets: </a:t>
            </a:r>
            <a:endParaRPr/>
          </a:p>
          <a:p>
            <a:pPr marL="457200" lvl="0" indent="-298450" algn="l" rtl="0">
              <a:spcBef>
                <a:spcPts val="0"/>
              </a:spcBef>
              <a:spcAft>
                <a:spcPts val="0"/>
              </a:spcAft>
              <a:buSzPts val="1100"/>
              <a:buAutoNum type="arabicParenR"/>
            </a:pPr>
            <a:r>
              <a:rPr lang="en"/>
              <a:t>The unemployed is at an all time low at 3.7 in Sept 2018 (Source: The National Employment Monthly Update) A 10 YEAR low. </a:t>
            </a:r>
            <a:endParaRPr/>
          </a:p>
          <a:p>
            <a:pPr marL="457200" lvl="0" indent="-298450" algn="l" rtl="0">
              <a:spcBef>
                <a:spcPts val="0"/>
              </a:spcBef>
              <a:spcAft>
                <a:spcPts val="0"/>
              </a:spcAft>
              <a:buSzPts val="1100"/>
              <a:buAutoNum type="arabicParenR"/>
            </a:pPr>
            <a:r>
              <a:rPr lang="en"/>
              <a:t>For every job opening there is 1 unemployed worker. (Source: Reuters)</a:t>
            </a:r>
            <a:endParaRPr/>
          </a:p>
          <a:p>
            <a:pPr marL="457200" lvl="0" indent="-298450" algn="l" rtl="0">
              <a:spcBef>
                <a:spcPts val="0"/>
              </a:spcBef>
              <a:spcAft>
                <a:spcPts val="0"/>
              </a:spcAft>
              <a:buSzPts val="1100"/>
              <a:buAutoNum type="arabicParenR"/>
            </a:pPr>
            <a:r>
              <a:rPr lang="en"/>
              <a:t>Quit Rate 62% compared during the recession 2008-2009 which was 35%</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43a5982211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43a5982211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Generational Climate: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Fill the top of the funnel, phone, web chat, expanding to bring in more people. People who may have been isolated from the hiring process because they didn’t want to fill out a form. Sheer volume because it is a modern approach to filling a job. STATS of Millenial and Gen Z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This early career talent pool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433b01c9eb_7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433b01c9eb_7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3" name="Google Shape;283;g433b01c9eb_7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3507fcded_1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g43507fcded_1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traditional hiring vs conversational AI Recruiting: 5 core thing that contribute to poor experience and efficiencies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ATS: Re-imagined - But there are still things that they do not do</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What does your recruiting technology fail to address today?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These are the things that we spotlight: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Job Search and Apply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Screen &amp; Assess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Schedule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Onboard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Retention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Talking points: </a:t>
            </a:r>
            <a:endParaRPr>
              <a:solidFill>
                <a:schemeClr val="dk1"/>
              </a:solidFill>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3507fcde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3507fcd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Here is the traditional process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new conversational process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focus on is efficiency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shift in process automation is why we are able to accelerate KPI’s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shift in paradigm is how we rapidly improve cost to hire (cost and time)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also helps a staffing agency, handle more candidates, more placements, more revenue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Re-structure and give back 20% of their day - because AllyO has done all this work for them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They can really understand the motivation behind the candidate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is the power of recruitment automation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Calendar Tetris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Conversational AI you can hire at SCALE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Imagine you walk into work with qualified candidates already scheduled and ready to go</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Transitions to looking at how AllyO in action...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45482fb1b_0_13:notes"/>
          <p:cNvSpPr txBox="1">
            <a:spLocks noGrp="1"/>
          </p:cNvSpPr>
          <p:nvPr>
            <p:ph type="body" idx="1"/>
          </p:nvPr>
        </p:nvSpPr>
        <p:spPr>
          <a:xfrm>
            <a:off x="685800" y="4343378"/>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vision is to become the AI platform for recruiting. End-to-End is the comprehensiveness of Engagement, Automation and Intelligence. </a:t>
            </a:r>
            <a:endParaRPr/>
          </a:p>
          <a:p>
            <a:pPr marL="0" lvl="0" indent="0" algn="l" rtl="0">
              <a:spcBef>
                <a:spcPts val="0"/>
              </a:spcBef>
              <a:spcAft>
                <a:spcPts val="0"/>
              </a:spcAft>
              <a:buNone/>
            </a:pPr>
            <a:endParaRPr/>
          </a:p>
          <a:p>
            <a:pPr marL="0" lvl="0" indent="0" algn="l" rtl="0">
              <a:spcBef>
                <a:spcPts val="0"/>
              </a:spcBef>
              <a:spcAft>
                <a:spcPts val="0"/>
              </a:spcAft>
              <a:buNone/>
            </a:pPr>
            <a:r>
              <a:rPr lang="en"/>
              <a:t>We are going to showcase </a:t>
            </a:r>
            <a:endParaRPr/>
          </a:p>
        </p:txBody>
      </p:sp>
      <p:sp>
        <p:nvSpPr>
          <p:cNvPr id="316" name="Google Shape;316;g445482fb1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432fd5e994_0_42:notes"/>
          <p:cNvSpPr txBox="1">
            <a:spLocks noGrp="1"/>
          </p:cNvSpPr>
          <p:nvPr>
            <p:ph type="body" idx="1"/>
          </p:nvPr>
        </p:nvSpPr>
        <p:spPr>
          <a:xfrm>
            <a:off x="685800" y="4343378"/>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rgbClr val="2C3E56"/>
                </a:solidFill>
                <a:latin typeface="Century Gothic"/>
                <a:ea typeface="Century Gothic"/>
                <a:cs typeface="Century Gothic"/>
                <a:sym typeface="Century Gothic"/>
              </a:rPr>
              <a:t>The Solution:</a:t>
            </a:r>
            <a:endParaRPr dirty="0">
              <a:solidFill>
                <a:srgbClr val="2C3E56"/>
              </a:solidFill>
              <a:latin typeface="Century Gothic"/>
              <a:ea typeface="Century Gothic"/>
              <a:cs typeface="Century Gothic"/>
              <a:sym typeface="Century Gothic"/>
            </a:endParaRPr>
          </a:p>
          <a:p>
            <a:pPr marL="596900" lvl="0" indent="-298450" algn="l" rtl="0">
              <a:lnSpc>
                <a:spcPct val="115000"/>
              </a:lnSpc>
              <a:spcBef>
                <a:spcPts val="0"/>
              </a:spcBef>
              <a:spcAft>
                <a:spcPts val="0"/>
              </a:spcAft>
              <a:buClr>
                <a:srgbClr val="2C3E56"/>
              </a:buClr>
              <a:buSzPts val="1100"/>
              <a:buFont typeface="Century Gothic"/>
              <a:buChar char="●"/>
            </a:pPr>
            <a:r>
              <a:rPr lang="en" dirty="0" err="1">
                <a:solidFill>
                  <a:srgbClr val="2C3E56"/>
                </a:solidFill>
                <a:latin typeface="Century Gothic"/>
                <a:ea typeface="Century Gothic"/>
                <a:cs typeface="Century Gothic"/>
                <a:sym typeface="Century Gothic"/>
              </a:rPr>
              <a:t>AllyO's</a:t>
            </a:r>
            <a:r>
              <a:rPr lang="en" dirty="0">
                <a:solidFill>
                  <a:srgbClr val="2C3E56"/>
                </a:solidFill>
                <a:latin typeface="Century Gothic"/>
                <a:ea typeface="Century Gothic"/>
                <a:cs typeface="Century Gothic"/>
                <a:sym typeface="Century Gothic"/>
              </a:rPr>
              <a:t> Capture and Apply feature will help companies:</a:t>
            </a:r>
            <a:endParaRPr dirty="0">
              <a:solidFill>
                <a:srgbClr val="2C3E56"/>
              </a:solidFill>
              <a:latin typeface="Century Gothic"/>
              <a:ea typeface="Century Gothic"/>
              <a:cs typeface="Century Gothic"/>
              <a:sym typeface="Century Gothic"/>
            </a:endParaRPr>
          </a:p>
          <a:p>
            <a:pPr marL="1054100" lvl="1"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Attract, engage and organize potentially interested job applicants</a:t>
            </a:r>
            <a:endParaRPr dirty="0">
              <a:solidFill>
                <a:srgbClr val="2C3E56"/>
              </a:solidFill>
              <a:latin typeface="Century Gothic"/>
              <a:ea typeface="Century Gothic"/>
              <a:cs typeface="Century Gothic"/>
              <a:sym typeface="Century Gothic"/>
            </a:endParaRPr>
          </a:p>
          <a:p>
            <a:pPr marL="1054100" lvl="1"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Direct potentially interested job applicants through a seamless, informative job apply process within minutes</a:t>
            </a:r>
            <a:endParaRPr dirty="0">
              <a:solidFill>
                <a:srgbClr val="2C3E56"/>
              </a:solidFill>
              <a:latin typeface="Century Gothic"/>
              <a:ea typeface="Century Gothic"/>
              <a:cs typeface="Century Gothic"/>
              <a:sym typeface="Century Gothic"/>
            </a:endParaRPr>
          </a:p>
          <a:p>
            <a:pPr marL="1054100" lvl="1"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Capture new applicant leads for their ATS, increasing the reach of their talent community</a:t>
            </a:r>
            <a:endParaRPr dirty="0">
              <a:solidFill>
                <a:srgbClr val="2C3E56"/>
              </a:solidFill>
              <a:latin typeface="Century Gothic"/>
              <a:ea typeface="Century Gothic"/>
              <a:cs typeface="Century Gothic"/>
              <a:sym typeface="Century Gothic"/>
            </a:endParaRPr>
          </a:p>
          <a:p>
            <a:pPr marL="1054100" lvl="1" indent="-298450" algn="l" rtl="0">
              <a:lnSpc>
                <a:spcPct val="115000"/>
              </a:lnSpc>
              <a:spcBef>
                <a:spcPts val="0"/>
              </a:spcBef>
              <a:spcAft>
                <a:spcPts val="0"/>
              </a:spcAft>
              <a:buClr>
                <a:srgbClr val="2C3E56"/>
              </a:buClr>
              <a:buSzPts val="1100"/>
              <a:buFont typeface="Century Gothic"/>
              <a:buChar char="○"/>
            </a:pPr>
            <a:r>
              <a:rPr lang="en" dirty="0">
                <a:solidFill>
                  <a:srgbClr val="2C3E56"/>
                </a:solidFill>
                <a:latin typeface="Century Gothic"/>
                <a:ea typeface="Century Gothic"/>
                <a:cs typeface="Century Gothic"/>
                <a:sym typeface="Century Gothic"/>
              </a:rPr>
              <a:t>Increase overall qualified applicant volume, ensuring best practices are constantly evolving and growing</a:t>
            </a:r>
            <a:endParaRPr dirty="0"/>
          </a:p>
        </p:txBody>
      </p:sp>
      <p:sp>
        <p:nvSpPr>
          <p:cNvPr id="337" name="Google Shape;337;g432fd5e99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724713" y="235261"/>
            <a:ext cx="5694600" cy="635100"/>
          </a:xfrm>
          <a:prstGeom prst="rect">
            <a:avLst/>
          </a:prstGeom>
          <a:noFill/>
          <a:ln>
            <a:noFill/>
          </a:ln>
        </p:spPr>
        <p:txBody>
          <a:bodyPr spcFirstLastPara="1" wrap="square" lIns="0" tIns="0" rIns="0" bIns="0" anchor="t" anchorCtr="0"/>
          <a:lstStyle>
            <a:lvl1pPr marR="0" lvl="0" algn="l" rtl="0">
              <a:spcBef>
                <a:spcPts val="0"/>
              </a:spcBef>
              <a:spcAft>
                <a:spcPts val="0"/>
              </a:spcAft>
              <a:buSzPts val="2800"/>
              <a:buNone/>
              <a:defRPr sz="1800" b="0" i="0" u="none" strike="noStrike" cap="none">
                <a:solidFill>
                  <a:srgbClr val="231F20"/>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1198439" y="1577827"/>
            <a:ext cx="4110900" cy="1122600"/>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800"/>
              <a:buNone/>
              <a:defRPr sz="7200" b="1" i="0" u="none" strike="noStrike" cap="none">
                <a:solidFill>
                  <a:schemeClr val="lt1"/>
                </a:solidFill>
                <a:latin typeface="Arial"/>
                <a:ea typeface="Arial"/>
                <a:cs typeface="Arial"/>
                <a:sym typeface="Arial"/>
              </a:defRPr>
            </a:lvl1pPr>
            <a:lvl2pPr marL="914400" marR="0" lvl="1" indent="-228600" algn="l" rtl="0">
              <a:spcBef>
                <a:spcPts val="160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160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160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160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160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160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160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1600"/>
              </a:spcBef>
              <a:spcAft>
                <a:spcPts val="1600"/>
              </a:spcAft>
              <a:buSzPts val="1400"/>
              <a:buNone/>
              <a:defRPr sz="1800" b="0" i="0" u="none" strike="noStrike" cap="none">
                <a:latin typeface="Calibri"/>
                <a:ea typeface="Calibri"/>
                <a:cs typeface="Calibri"/>
                <a:sym typeface="Calibri"/>
              </a:defRPr>
            </a:lvl9pPr>
          </a:lstStyle>
          <a:p>
            <a:endParaRPr/>
          </a:p>
        </p:txBody>
      </p:sp>
      <p:sp>
        <p:nvSpPr>
          <p:cNvPr id="53" name="Google Shape;53;p13"/>
          <p:cNvSpPr txBox="1">
            <a:spLocks noGrp="1"/>
          </p:cNvSpPr>
          <p:nvPr>
            <p:ph type="ftr" idx="11"/>
          </p:nvPr>
        </p:nvSpPr>
        <p:spPr>
          <a:xfrm>
            <a:off x="8342623" y="4651530"/>
            <a:ext cx="700500" cy="3912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750" b="0" i="0" u="none" strike="noStrike" cap="none">
                <a:solidFill>
                  <a:schemeClr val="lt1"/>
                </a:solidFill>
                <a:latin typeface="Cambria"/>
                <a:ea typeface="Cambria"/>
                <a:cs typeface="Cambria"/>
                <a:sym typeface="Cambria"/>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4" name="Google Shape;54;p13"/>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5" name="Google Shape;55;p13"/>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b="0" i="0" u="none" strike="noStrike" cap="none">
                <a:solidFill>
                  <a:srgbClr val="888888"/>
                </a:solidFill>
              </a:defRPr>
            </a:lvl1pPr>
            <a:lvl2pPr marL="0" marR="0" lvl="1" indent="0" algn="r" rtl="0">
              <a:spcBef>
                <a:spcPts val="0"/>
              </a:spcBef>
              <a:buNone/>
              <a:defRPr sz="1800" b="0" i="0" u="none" strike="noStrike" cap="none">
                <a:solidFill>
                  <a:srgbClr val="888888"/>
                </a:solidFill>
              </a:defRPr>
            </a:lvl2pPr>
            <a:lvl3pPr marL="0" marR="0" lvl="2" indent="0" algn="r" rtl="0">
              <a:spcBef>
                <a:spcPts val="0"/>
              </a:spcBef>
              <a:buNone/>
              <a:defRPr sz="1800" b="0" i="0" u="none" strike="noStrike" cap="none">
                <a:solidFill>
                  <a:srgbClr val="888888"/>
                </a:solidFill>
              </a:defRPr>
            </a:lvl3pPr>
            <a:lvl4pPr marL="0" marR="0" lvl="3" indent="0" algn="r" rtl="0">
              <a:spcBef>
                <a:spcPts val="0"/>
              </a:spcBef>
              <a:buNone/>
              <a:defRPr sz="1800" b="0" i="0" u="none" strike="noStrike" cap="none">
                <a:solidFill>
                  <a:srgbClr val="888888"/>
                </a:solidFill>
              </a:defRPr>
            </a:lvl4pPr>
            <a:lvl5pPr marL="0" marR="0" lvl="4" indent="0" algn="r" rtl="0">
              <a:spcBef>
                <a:spcPts val="0"/>
              </a:spcBef>
              <a:buNone/>
              <a:defRPr sz="1800" b="0" i="0" u="none" strike="noStrike" cap="none">
                <a:solidFill>
                  <a:srgbClr val="888888"/>
                </a:solidFill>
              </a:defRPr>
            </a:lvl5pPr>
            <a:lvl6pPr marL="0" marR="0" lvl="5" indent="0" algn="r" rtl="0">
              <a:spcBef>
                <a:spcPts val="0"/>
              </a:spcBef>
              <a:buNone/>
              <a:defRPr sz="1800" b="0" i="0" u="none" strike="noStrike" cap="none">
                <a:solidFill>
                  <a:srgbClr val="888888"/>
                </a:solidFill>
              </a:defRPr>
            </a:lvl6pPr>
            <a:lvl7pPr marL="0" marR="0" lvl="6" indent="0" algn="r" rtl="0">
              <a:spcBef>
                <a:spcPts val="0"/>
              </a:spcBef>
              <a:buNone/>
              <a:defRPr sz="1800" b="0" i="0" u="none" strike="noStrike" cap="none">
                <a:solidFill>
                  <a:srgbClr val="888888"/>
                </a:solidFill>
              </a:defRPr>
            </a:lvl7pPr>
            <a:lvl8pPr marL="0" marR="0" lvl="7" indent="0" algn="r" rtl="0">
              <a:spcBef>
                <a:spcPts val="0"/>
              </a:spcBef>
              <a:buNone/>
              <a:defRPr sz="1800" b="0" i="0" u="none" strike="noStrike" cap="none">
                <a:solidFill>
                  <a:srgbClr val="888888"/>
                </a:solidFill>
              </a:defRPr>
            </a:lvl8pPr>
            <a:lvl9pPr marL="0" marR="0" lvl="8" indent="0" algn="r" rtl="0">
              <a:spcBef>
                <a:spcPts val="0"/>
              </a:spcBef>
              <a:buNone/>
              <a:defRPr sz="1800" b="0" i="0" u="none" strike="noStrike" cap="none">
                <a:solidFill>
                  <a:srgbClr val="888888"/>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56"/>
        <p:cNvGrpSpPr/>
        <p:nvPr/>
      </p:nvGrpSpPr>
      <p:grpSpPr>
        <a:xfrm>
          <a:off x="0" y="0"/>
          <a:ext cx="0" cy="0"/>
          <a:chOff x="0" y="0"/>
          <a:chExt cx="0" cy="0"/>
        </a:xfrm>
      </p:grpSpPr>
      <p:sp>
        <p:nvSpPr>
          <p:cNvPr id="57" name="Google Shape;57;p14"/>
          <p:cNvSpPr txBox="1">
            <a:spLocks noGrp="1"/>
          </p:cNvSpPr>
          <p:nvPr>
            <p:ph type="ftr" idx="11"/>
          </p:nvPr>
        </p:nvSpPr>
        <p:spPr>
          <a:xfrm>
            <a:off x="8342623" y="4651530"/>
            <a:ext cx="700500" cy="3912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750" b="0" i="0">
                <a:solidFill>
                  <a:schemeClr val="lt1"/>
                </a:solidFill>
                <a:latin typeface="Cambria"/>
                <a:ea typeface="Cambria"/>
                <a:cs typeface="Cambria"/>
                <a:sym typeface="Cambria"/>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8" name="Google Shape;58;p14"/>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9" name="Google Shape;59;p14"/>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800">
                <a:solidFill>
                  <a:srgbClr val="888888"/>
                </a:solidFill>
              </a:defRPr>
            </a:lvl1pPr>
            <a:lvl2pPr marL="0" marR="0" lvl="1" indent="0" algn="r" rtl="0">
              <a:spcBef>
                <a:spcPts val="0"/>
              </a:spcBef>
              <a:buNone/>
              <a:defRPr sz="1800">
                <a:solidFill>
                  <a:srgbClr val="888888"/>
                </a:solidFill>
              </a:defRPr>
            </a:lvl2pPr>
            <a:lvl3pPr marL="0" marR="0" lvl="2" indent="0" algn="r" rtl="0">
              <a:spcBef>
                <a:spcPts val="0"/>
              </a:spcBef>
              <a:buNone/>
              <a:defRPr sz="1800">
                <a:solidFill>
                  <a:srgbClr val="888888"/>
                </a:solidFill>
              </a:defRPr>
            </a:lvl3pPr>
            <a:lvl4pPr marL="0" marR="0" lvl="3" indent="0" algn="r" rtl="0">
              <a:spcBef>
                <a:spcPts val="0"/>
              </a:spcBef>
              <a:buNone/>
              <a:defRPr sz="1800">
                <a:solidFill>
                  <a:srgbClr val="888888"/>
                </a:solidFill>
              </a:defRPr>
            </a:lvl4pPr>
            <a:lvl5pPr marL="0" marR="0" lvl="4" indent="0" algn="r" rtl="0">
              <a:spcBef>
                <a:spcPts val="0"/>
              </a:spcBef>
              <a:buNone/>
              <a:defRPr sz="1800">
                <a:solidFill>
                  <a:srgbClr val="888888"/>
                </a:solidFill>
              </a:defRPr>
            </a:lvl5pPr>
            <a:lvl6pPr marL="0" marR="0" lvl="5" indent="0" algn="r" rtl="0">
              <a:spcBef>
                <a:spcPts val="0"/>
              </a:spcBef>
              <a:buNone/>
              <a:defRPr sz="1800">
                <a:solidFill>
                  <a:srgbClr val="888888"/>
                </a:solidFill>
              </a:defRPr>
            </a:lvl6pPr>
            <a:lvl7pPr marL="0" marR="0" lvl="6" indent="0" algn="r" rtl="0">
              <a:spcBef>
                <a:spcPts val="0"/>
              </a:spcBef>
              <a:buNone/>
              <a:defRPr sz="1800">
                <a:solidFill>
                  <a:srgbClr val="888888"/>
                </a:solidFill>
              </a:defRPr>
            </a:lvl7pPr>
            <a:lvl8pPr marL="0" marR="0" lvl="7" indent="0" algn="r" rtl="0">
              <a:spcBef>
                <a:spcPts val="0"/>
              </a:spcBef>
              <a:buNone/>
              <a:defRPr sz="1800">
                <a:solidFill>
                  <a:srgbClr val="888888"/>
                </a:solidFill>
              </a:defRPr>
            </a:lvl8pPr>
            <a:lvl9pPr marL="0" marR="0" lvl="8" indent="0" algn="r" rtl="0">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p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8" name="Google Shape;68;p16"/>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69" name="Google Shape;69;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1" name="Google Shape;71;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4" name="Google Shape;74;p1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5" name="Google Shape;75;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6" name="Google Shape;76;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7" name="Google Shape;77;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0" name="Google Shape;80;p18"/>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400"/>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81" name="Google Shape;81;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2" name="Google Shape;82;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3" name="Google Shape;83;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86" name="Google Shape;86;p19"/>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7" name="Google Shape;87;p19"/>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8" name="Google Shape;88;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9" name="Google Shape;89;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0" name="Google Shape;90;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3" name="Google Shape;93;p20"/>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5" name="Google Shape;95;p20"/>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lstStyle>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6" name="Google Shape;96;p20"/>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7" name="Google Shape;97;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8" name="Google Shape;98;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9" name="Google Shape;99;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2" name="Google Shape;102;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3" name="Google Shape;103;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4" name="Google Shape;104;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sp>
        <p:nvSpPr>
          <p:cNvPr id="106" name="Google Shape;106;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7" name="Google Shape;107;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8" name="Google Shape;108;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1" name="Google Shape;111;p23"/>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lstStyle>
            <a:lvl1pPr marL="457200" marR="0" lvl="0"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12" name="Google Shape;112;p23"/>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3" name="Google Shape;113;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4" name="Google Shape;114;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5" name="Google Shape;115;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8" name="Google Shape;118;p24"/>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9" name="Google Shape;119;p24"/>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lstStyle>
            <a:lvl1pPr marL="457200" marR="0" lvl="0" indent="-228600" algn="l" rtl="0">
              <a:lnSpc>
                <a:spcPct val="90000"/>
              </a:lnSpc>
              <a:spcBef>
                <a:spcPts val="8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20" name="Google Shape;120;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1" name="Google Shape;121;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2" name="Google Shape;122;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25" name="Google Shape;125;p25"/>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6" name="Google Shape;126;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7" name="Google Shape;127;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31" name="Google Shape;131;p26"/>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2" name="Google Shape;132;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3" name="Google Shape;133;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4" name="Google Shape;134;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a:off x="1724713" y="235261"/>
            <a:ext cx="5694573" cy="6350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2800"/>
              <a:buFont typeface="Arial"/>
              <a:buNone/>
              <a:defRPr sz="1800" b="0" i="0" u="none" strike="noStrike" cap="none">
                <a:solidFill>
                  <a:srgbClr val="231F20"/>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141" name="Google Shape;141;p28"/>
          <p:cNvSpPr txBox="1">
            <a:spLocks noGrp="1"/>
          </p:cNvSpPr>
          <p:nvPr>
            <p:ph type="body" idx="1"/>
          </p:nvPr>
        </p:nvSpPr>
        <p:spPr>
          <a:xfrm>
            <a:off x="1198439" y="1577827"/>
            <a:ext cx="4110990" cy="1122680"/>
          </a:xfrm>
          <a:prstGeom prst="rect">
            <a:avLst/>
          </a:prstGeom>
          <a:noFill/>
          <a:ln>
            <a:noFill/>
          </a:ln>
        </p:spPr>
        <p:txBody>
          <a:bodyPr spcFirstLastPara="1" wrap="square" lIns="0" tIns="0" rIns="0" bIns="0" anchor="t" anchorCtr="0"/>
          <a:lstStyle>
            <a:lvl1pPr marL="457200" marR="0" lvl="0" indent="-228600" algn="l" rtl="0">
              <a:lnSpc>
                <a:spcPct val="115000"/>
              </a:lnSpc>
              <a:spcBef>
                <a:spcPts val="0"/>
              </a:spcBef>
              <a:spcAft>
                <a:spcPts val="0"/>
              </a:spcAft>
              <a:buClr>
                <a:schemeClr val="dk2"/>
              </a:buClr>
              <a:buSzPts val="1800"/>
              <a:buFont typeface="Arial"/>
              <a:buNone/>
              <a:defRPr sz="7200" b="1" i="0" u="none" strike="noStrike" cap="none">
                <a:solidFill>
                  <a:schemeClr val="lt1"/>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2pPr>
            <a:lvl3pPr marL="1371600" marR="0" lvl="2"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3pPr>
            <a:lvl4pPr marL="1828800" marR="0" lvl="3"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4pPr>
            <a:lvl5pPr marL="2286000" marR="0" lvl="4"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5pPr>
            <a:lvl6pPr marL="2743200" marR="0" lvl="5"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6pPr>
            <a:lvl7pPr marL="3200400" marR="0" lvl="6"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7pPr>
            <a:lvl8pPr marL="3657600" marR="0" lvl="7"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8pPr>
            <a:lvl9pPr marL="4114800" marR="0" lvl="8" indent="-228600" algn="l" rtl="0">
              <a:lnSpc>
                <a:spcPct val="115000"/>
              </a:lnSpc>
              <a:spcBef>
                <a:spcPts val="1600"/>
              </a:spcBef>
              <a:spcAft>
                <a:spcPts val="1600"/>
              </a:spcAft>
              <a:buClr>
                <a:schemeClr val="dk2"/>
              </a:buClr>
              <a:buSzPts val="1400"/>
              <a:buFont typeface="Arial"/>
              <a:buNone/>
              <a:defRPr sz="1800" b="0" i="0" u="none" strike="noStrike" cap="none">
                <a:solidFill>
                  <a:schemeClr val="dk2"/>
                </a:solidFill>
                <a:latin typeface="Calibri"/>
                <a:ea typeface="Calibri"/>
                <a:cs typeface="Calibri"/>
                <a:sym typeface="Calibri"/>
              </a:defRPr>
            </a:lvl9pPr>
          </a:lstStyle>
          <a:p>
            <a:endParaRPr/>
          </a:p>
        </p:txBody>
      </p:sp>
      <p:sp>
        <p:nvSpPr>
          <p:cNvPr id="142" name="Google Shape;142;p28"/>
          <p:cNvSpPr txBox="1">
            <a:spLocks noGrp="1"/>
          </p:cNvSpPr>
          <p:nvPr>
            <p:ph type="ftr" idx="11"/>
          </p:nvPr>
        </p:nvSpPr>
        <p:spPr>
          <a:xfrm>
            <a:off x="8342623" y="4651530"/>
            <a:ext cx="700404" cy="3911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000000"/>
              </a:buClr>
              <a:buSzPts val="1400"/>
              <a:buFont typeface="Arial"/>
              <a:buNone/>
              <a:defRPr sz="750" b="0" i="0" u="none" strike="noStrike" cap="none">
                <a:solidFill>
                  <a:schemeClr val="lt1"/>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3" name="Google Shape;143;p28"/>
          <p:cNvSpPr txBox="1">
            <a:spLocks noGrp="1"/>
          </p:cNvSpPr>
          <p:nvPr>
            <p:ph type="dt" idx="10"/>
          </p:nvPr>
        </p:nvSpPr>
        <p:spPr>
          <a:xfrm>
            <a:off x="457200" y="4783455"/>
            <a:ext cx="2103120" cy="257175"/>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4" name="Google Shape;144;p28"/>
          <p:cNvSpPr txBox="1">
            <a:spLocks noGrp="1"/>
          </p:cNvSpPr>
          <p:nvPr>
            <p:ph type="sldNum" idx="12"/>
          </p:nvPr>
        </p:nvSpPr>
        <p:spPr>
          <a:xfrm>
            <a:off x="6583680" y="4783455"/>
            <a:ext cx="2103120" cy="257175"/>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5"/>
        <p:cNvGrpSpPr/>
        <p:nvPr/>
      </p:nvGrpSpPr>
      <p:grpSpPr>
        <a:xfrm>
          <a:off x="0" y="0"/>
          <a:ext cx="0" cy="0"/>
          <a:chOff x="0" y="0"/>
          <a:chExt cx="0" cy="0"/>
        </a:xfrm>
      </p:grpSpPr>
      <p:sp>
        <p:nvSpPr>
          <p:cNvPr id="146" name="Google Shape;146;p2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endParaRPr/>
          </a:p>
        </p:txBody>
      </p:sp>
      <p:sp>
        <p:nvSpPr>
          <p:cNvPr id="147" name="Google Shape;147;p2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48" name="Google Shape;14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151" name="Google Shape;151;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2"/>
        <p:cNvGrpSpPr/>
        <p:nvPr/>
      </p:nvGrpSpPr>
      <p:grpSpPr>
        <a:xfrm>
          <a:off x="0" y="0"/>
          <a:ext cx="0" cy="0"/>
          <a:chOff x="0" y="0"/>
          <a:chExt cx="0" cy="0"/>
        </a:xfrm>
      </p:grpSpPr>
      <p:sp>
        <p:nvSpPr>
          <p:cNvPr id="153" name="Google Shape;153;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54" name="Google Shape;154;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55" name="Google Shape;155;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6"/>
        <p:cNvGrpSpPr/>
        <p:nvPr/>
      </p:nvGrpSpPr>
      <p:grpSpPr>
        <a:xfrm>
          <a:off x="0" y="0"/>
          <a:ext cx="0" cy="0"/>
          <a:chOff x="0" y="0"/>
          <a:chExt cx="0" cy="0"/>
        </a:xfrm>
      </p:grpSpPr>
      <p:sp>
        <p:nvSpPr>
          <p:cNvPr id="157" name="Google Shape;157;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58" name="Google Shape;158;p3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59" name="Google Shape;159;p3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60" name="Google Shape;16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1"/>
        <p:cNvGrpSpPr/>
        <p:nvPr/>
      </p:nvGrpSpPr>
      <p:grpSpPr>
        <a:xfrm>
          <a:off x="0" y="0"/>
          <a:ext cx="0" cy="0"/>
          <a:chOff x="0" y="0"/>
          <a:chExt cx="0" cy="0"/>
        </a:xfrm>
      </p:grpSpPr>
      <p:sp>
        <p:nvSpPr>
          <p:cNvPr id="162" name="Google Shape;162;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63" name="Google Shape;163;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4"/>
        <p:cNvGrpSpPr/>
        <p:nvPr/>
      </p:nvGrpSpPr>
      <p:grpSpPr>
        <a:xfrm>
          <a:off x="0" y="0"/>
          <a:ext cx="0" cy="0"/>
          <a:chOff x="0" y="0"/>
          <a:chExt cx="0" cy="0"/>
        </a:xfrm>
      </p:grpSpPr>
      <p:sp>
        <p:nvSpPr>
          <p:cNvPr id="165" name="Google Shape;165;p3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66" name="Google Shape;166;p3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67" name="Google Shape;167;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sp>
        <p:nvSpPr>
          <p:cNvPr id="169" name="Google Shape;169;p3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170" name="Google Shape;17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1"/>
        <p:cNvGrpSpPr/>
        <p:nvPr/>
      </p:nvGrpSpPr>
      <p:grpSpPr>
        <a:xfrm>
          <a:off x="0" y="0"/>
          <a:ext cx="0" cy="0"/>
          <a:chOff x="0" y="0"/>
          <a:chExt cx="0" cy="0"/>
        </a:xfrm>
      </p:grpSpPr>
      <p:sp>
        <p:nvSpPr>
          <p:cNvPr id="172" name="Google Shape;172;p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3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174" name="Google Shape;174;p3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175" name="Google Shape;175;p3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76" name="Google Shape;17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7"/>
        <p:cNvGrpSpPr/>
        <p:nvPr/>
      </p:nvGrpSpPr>
      <p:grpSpPr>
        <a:xfrm>
          <a:off x="0" y="0"/>
          <a:ext cx="0" cy="0"/>
          <a:chOff x="0" y="0"/>
          <a:chExt cx="0" cy="0"/>
        </a:xfrm>
      </p:grpSpPr>
      <p:sp>
        <p:nvSpPr>
          <p:cNvPr id="178" name="Google Shape;178;p3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stStyle>
          <a:p>
            <a:endParaRPr/>
          </a:p>
        </p:txBody>
      </p:sp>
      <p:sp>
        <p:nvSpPr>
          <p:cNvPr id="179" name="Google Shape;17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0"/>
        <p:cNvGrpSpPr/>
        <p:nvPr/>
      </p:nvGrpSpPr>
      <p:grpSpPr>
        <a:xfrm>
          <a:off x="0" y="0"/>
          <a:ext cx="0" cy="0"/>
          <a:chOff x="0" y="0"/>
          <a:chExt cx="0" cy="0"/>
        </a:xfrm>
      </p:grpSpPr>
      <p:sp>
        <p:nvSpPr>
          <p:cNvPr id="181" name="Google Shape;181;p3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r>
              <a:t>xx%</a:t>
            </a:r>
          </a:p>
        </p:txBody>
      </p:sp>
      <p:sp>
        <p:nvSpPr>
          <p:cNvPr id="182" name="Google Shape;182;p3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83" name="Google Shape;183;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4"/>
        <p:cNvGrpSpPr/>
        <p:nvPr/>
      </p:nvGrpSpPr>
      <p:grpSpPr>
        <a:xfrm>
          <a:off x="0" y="0"/>
          <a:ext cx="0" cy="0"/>
          <a:chOff x="0" y="0"/>
          <a:chExt cx="0" cy="0"/>
        </a:xfrm>
      </p:grpSpPr>
      <p:sp>
        <p:nvSpPr>
          <p:cNvPr id="185" name="Google Shape;185;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86"/>
        <p:cNvGrpSpPr/>
        <p:nvPr/>
      </p:nvGrpSpPr>
      <p:grpSpPr>
        <a:xfrm>
          <a:off x="0" y="0"/>
          <a:ext cx="0" cy="0"/>
          <a:chOff x="0" y="0"/>
          <a:chExt cx="0" cy="0"/>
        </a:xfrm>
      </p:grpSpPr>
      <p:sp>
        <p:nvSpPr>
          <p:cNvPr id="187" name="Google Shape;187;p40"/>
          <p:cNvSpPr txBox="1">
            <a:spLocks noGrp="1"/>
          </p:cNvSpPr>
          <p:nvPr>
            <p:ph type="ftr" idx="11"/>
          </p:nvPr>
        </p:nvSpPr>
        <p:spPr>
          <a:xfrm>
            <a:off x="8342623" y="4651530"/>
            <a:ext cx="700404" cy="3911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000000"/>
              </a:buClr>
              <a:buSzPts val="1400"/>
              <a:buFont typeface="Arial"/>
              <a:buNone/>
              <a:defRPr sz="750" b="0" i="0" u="none" strike="noStrike" cap="none">
                <a:solidFill>
                  <a:schemeClr val="lt1"/>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8" name="Google Shape;188;p40"/>
          <p:cNvSpPr txBox="1">
            <a:spLocks noGrp="1"/>
          </p:cNvSpPr>
          <p:nvPr>
            <p:ph type="dt" idx="10"/>
          </p:nvPr>
        </p:nvSpPr>
        <p:spPr>
          <a:xfrm>
            <a:off x="457200" y="4783455"/>
            <a:ext cx="2103120" cy="257175"/>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9" name="Google Shape;189;p40"/>
          <p:cNvSpPr txBox="1">
            <a:spLocks noGrp="1"/>
          </p:cNvSpPr>
          <p:nvPr>
            <p:ph type="sldNum" idx="12"/>
          </p:nvPr>
        </p:nvSpPr>
        <p:spPr>
          <a:xfrm>
            <a:off x="6583680" y="4783455"/>
            <a:ext cx="2103120" cy="257175"/>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4"/>
        <p:cNvGrpSpPr/>
        <p:nvPr/>
      </p:nvGrpSpPr>
      <p:grpSpPr>
        <a:xfrm>
          <a:off x="0" y="0"/>
          <a:ext cx="0" cy="0"/>
          <a:chOff x="0" y="0"/>
          <a:chExt cx="0" cy="0"/>
        </a:xfrm>
      </p:grpSpPr>
      <p:sp>
        <p:nvSpPr>
          <p:cNvPr id="195" name="Google Shape;195;p42"/>
          <p:cNvSpPr txBox="1">
            <a:spLocks noGrp="1"/>
          </p:cNvSpPr>
          <p:nvPr>
            <p:ph type="title"/>
          </p:nvPr>
        </p:nvSpPr>
        <p:spPr>
          <a:xfrm>
            <a:off x="1724713" y="235261"/>
            <a:ext cx="5694573" cy="63500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chemeClr val="dk1"/>
              </a:buClr>
              <a:buSzPts val="2800"/>
              <a:buFont typeface="Arial"/>
              <a:buNone/>
              <a:defRPr sz="1800" b="0" i="0" u="none" strike="noStrike" cap="none">
                <a:solidFill>
                  <a:srgbClr val="231F20"/>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9pPr>
          </a:lstStyle>
          <a:p>
            <a:endParaRPr/>
          </a:p>
        </p:txBody>
      </p:sp>
      <p:sp>
        <p:nvSpPr>
          <p:cNvPr id="196" name="Google Shape;196;p42"/>
          <p:cNvSpPr txBox="1">
            <a:spLocks noGrp="1"/>
          </p:cNvSpPr>
          <p:nvPr>
            <p:ph type="body" idx="1"/>
          </p:nvPr>
        </p:nvSpPr>
        <p:spPr>
          <a:xfrm>
            <a:off x="1198439" y="1577827"/>
            <a:ext cx="4110990" cy="1122680"/>
          </a:xfrm>
          <a:prstGeom prst="rect">
            <a:avLst/>
          </a:prstGeom>
          <a:noFill/>
          <a:ln>
            <a:noFill/>
          </a:ln>
        </p:spPr>
        <p:txBody>
          <a:bodyPr spcFirstLastPara="1" wrap="square" lIns="0" tIns="0" rIns="0" bIns="0" anchor="t" anchorCtr="0"/>
          <a:lstStyle>
            <a:lvl1pPr marL="457200" marR="0" lvl="0" indent="-228600" algn="l" rtl="0">
              <a:lnSpc>
                <a:spcPct val="115000"/>
              </a:lnSpc>
              <a:spcBef>
                <a:spcPts val="0"/>
              </a:spcBef>
              <a:spcAft>
                <a:spcPts val="0"/>
              </a:spcAft>
              <a:buClr>
                <a:schemeClr val="dk2"/>
              </a:buClr>
              <a:buSzPts val="1800"/>
              <a:buFont typeface="Arial"/>
              <a:buNone/>
              <a:defRPr sz="7200" b="1" i="0" u="none" strike="noStrike" cap="none">
                <a:solidFill>
                  <a:schemeClr val="lt1"/>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2pPr>
            <a:lvl3pPr marL="1371600" marR="0" lvl="2"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3pPr>
            <a:lvl4pPr marL="1828800" marR="0" lvl="3"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4pPr>
            <a:lvl5pPr marL="2286000" marR="0" lvl="4"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5pPr>
            <a:lvl6pPr marL="2743200" marR="0" lvl="5"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6pPr>
            <a:lvl7pPr marL="3200400" marR="0" lvl="6"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7pPr>
            <a:lvl8pPr marL="3657600" marR="0" lvl="7" indent="-228600" algn="l" rtl="0">
              <a:lnSpc>
                <a:spcPct val="115000"/>
              </a:lnSpc>
              <a:spcBef>
                <a:spcPts val="1600"/>
              </a:spcBef>
              <a:spcAft>
                <a:spcPts val="0"/>
              </a:spcAft>
              <a:buClr>
                <a:schemeClr val="dk2"/>
              </a:buClr>
              <a:buSzPts val="1400"/>
              <a:buFont typeface="Arial"/>
              <a:buNone/>
              <a:defRPr sz="1800" b="0" i="0" u="none" strike="noStrike" cap="none">
                <a:solidFill>
                  <a:schemeClr val="dk2"/>
                </a:solidFill>
                <a:latin typeface="Calibri"/>
                <a:ea typeface="Calibri"/>
                <a:cs typeface="Calibri"/>
                <a:sym typeface="Calibri"/>
              </a:defRPr>
            </a:lvl8pPr>
            <a:lvl9pPr marL="4114800" marR="0" lvl="8" indent="-228600" algn="l" rtl="0">
              <a:lnSpc>
                <a:spcPct val="115000"/>
              </a:lnSpc>
              <a:spcBef>
                <a:spcPts val="1600"/>
              </a:spcBef>
              <a:spcAft>
                <a:spcPts val="1600"/>
              </a:spcAft>
              <a:buClr>
                <a:schemeClr val="dk2"/>
              </a:buClr>
              <a:buSzPts val="1400"/>
              <a:buFont typeface="Arial"/>
              <a:buNone/>
              <a:defRPr sz="1800" b="0" i="0" u="none" strike="noStrike" cap="none">
                <a:solidFill>
                  <a:schemeClr val="dk2"/>
                </a:solidFill>
                <a:latin typeface="Calibri"/>
                <a:ea typeface="Calibri"/>
                <a:cs typeface="Calibri"/>
                <a:sym typeface="Calibri"/>
              </a:defRPr>
            </a:lvl9pPr>
          </a:lstStyle>
          <a:p>
            <a:endParaRPr/>
          </a:p>
        </p:txBody>
      </p:sp>
      <p:sp>
        <p:nvSpPr>
          <p:cNvPr id="197" name="Google Shape;197;p42"/>
          <p:cNvSpPr txBox="1">
            <a:spLocks noGrp="1"/>
          </p:cNvSpPr>
          <p:nvPr>
            <p:ph type="ftr" idx="11"/>
          </p:nvPr>
        </p:nvSpPr>
        <p:spPr>
          <a:xfrm>
            <a:off x="8342623" y="4651530"/>
            <a:ext cx="700404" cy="3911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000000"/>
              </a:buClr>
              <a:buSzPts val="1400"/>
              <a:buFont typeface="Arial"/>
              <a:buNone/>
              <a:defRPr sz="750" b="0" i="0" u="none" strike="noStrike" cap="none">
                <a:solidFill>
                  <a:schemeClr val="lt1"/>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8" name="Google Shape;198;p42"/>
          <p:cNvSpPr txBox="1">
            <a:spLocks noGrp="1"/>
          </p:cNvSpPr>
          <p:nvPr>
            <p:ph type="dt" idx="10"/>
          </p:nvPr>
        </p:nvSpPr>
        <p:spPr>
          <a:xfrm>
            <a:off x="457200" y="4783455"/>
            <a:ext cx="2103120" cy="257175"/>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9" name="Google Shape;199;p42"/>
          <p:cNvSpPr txBox="1">
            <a:spLocks noGrp="1"/>
          </p:cNvSpPr>
          <p:nvPr>
            <p:ph type="sldNum" idx="12"/>
          </p:nvPr>
        </p:nvSpPr>
        <p:spPr>
          <a:xfrm>
            <a:off x="6583680" y="4783455"/>
            <a:ext cx="2103120" cy="257175"/>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4"/>
        <p:cNvGrpSpPr/>
        <p:nvPr/>
      </p:nvGrpSpPr>
      <p:grpSpPr>
        <a:xfrm>
          <a:off x="0" y="0"/>
          <a:ext cx="0" cy="0"/>
          <a:chOff x="0" y="0"/>
          <a:chExt cx="0" cy="0"/>
        </a:xfrm>
      </p:grpSpPr>
      <p:sp>
        <p:nvSpPr>
          <p:cNvPr id="205" name="Google Shape;205;p4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endParaRPr/>
          </a:p>
        </p:txBody>
      </p:sp>
      <p:sp>
        <p:nvSpPr>
          <p:cNvPr id="206" name="Google Shape;206;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7"/>
        <p:cNvGrpSpPr/>
        <p:nvPr/>
      </p:nvGrpSpPr>
      <p:grpSpPr>
        <a:xfrm>
          <a:off x="0" y="0"/>
          <a:ext cx="0" cy="0"/>
          <a:chOff x="0" y="0"/>
          <a:chExt cx="0" cy="0"/>
        </a:xfrm>
      </p:grpSpPr>
      <p:sp>
        <p:nvSpPr>
          <p:cNvPr id="208" name="Google Shape;208;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09" name="Google Shape;209;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10" name="Google Shape;210;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1"/>
        <p:cNvGrpSpPr/>
        <p:nvPr/>
      </p:nvGrpSpPr>
      <p:grpSpPr>
        <a:xfrm>
          <a:off x="0" y="0"/>
          <a:ext cx="0" cy="0"/>
          <a:chOff x="0" y="0"/>
          <a:chExt cx="0" cy="0"/>
        </a:xfrm>
      </p:grpSpPr>
      <p:sp>
        <p:nvSpPr>
          <p:cNvPr id="212" name="Google Shape;212;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13" name="Google Shape;213;p4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214" name="Google Shape;214;p4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215" name="Google Shape;215;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6"/>
        <p:cNvGrpSpPr/>
        <p:nvPr/>
      </p:nvGrpSpPr>
      <p:grpSpPr>
        <a:xfrm>
          <a:off x="0" y="0"/>
          <a:ext cx="0" cy="0"/>
          <a:chOff x="0" y="0"/>
          <a:chExt cx="0" cy="0"/>
        </a:xfrm>
      </p:grpSpPr>
      <p:sp>
        <p:nvSpPr>
          <p:cNvPr id="217" name="Google Shape;217;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18" name="Google Shape;218;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9"/>
        <p:cNvGrpSpPr/>
        <p:nvPr/>
      </p:nvGrpSpPr>
      <p:grpSpPr>
        <a:xfrm>
          <a:off x="0" y="0"/>
          <a:ext cx="0" cy="0"/>
          <a:chOff x="0" y="0"/>
          <a:chExt cx="0" cy="0"/>
        </a:xfrm>
      </p:grpSpPr>
      <p:sp>
        <p:nvSpPr>
          <p:cNvPr id="220" name="Google Shape;220;p4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21" name="Google Shape;221;p4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222" name="Google Shape;222;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3"/>
        <p:cNvGrpSpPr/>
        <p:nvPr/>
      </p:nvGrpSpPr>
      <p:grpSpPr>
        <a:xfrm>
          <a:off x="0" y="0"/>
          <a:ext cx="0" cy="0"/>
          <a:chOff x="0" y="0"/>
          <a:chExt cx="0" cy="0"/>
        </a:xfrm>
      </p:grpSpPr>
      <p:sp>
        <p:nvSpPr>
          <p:cNvPr id="224" name="Google Shape;224;p4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endParaRPr/>
          </a:p>
        </p:txBody>
      </p:sp>
      <p:sp>
        <p:nvSpPr>
          <p:cNvPr id="225" name="Google Shape;225;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6"/>
        <p:cNvGrpSpPr/>
        <p:nvPr/>
      </p:nvGrpSpPr>
      <p:grpSpPr>
        <a:xfrm>
          <a:off x="0" y="0"/>
          <a:ext cx="0" cy="0"/>
          <a:chOff x="0" y="0"/>
          <a:chExt cx="0" cy="0"/>
        </a:xfrm>
      </p:grpSpPr>
      <p:sp>
        <p:nvSpPr>
          <p:cNvPr id="227" name="Google Shape;227;p5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5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endParaRPr/>
          </a:p>
        </p:txBody>
      </p:sp>
      <p:sp>
        <p:nvSpPr>
          <p:cNvPr id="229" name="Google Shape;229;p5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230" name="Google Shape;230;p5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31" name="Google Shape;231;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2"/>
        <p:cNvGrpSpPr/>
        <p:nvPr/>
      </p:nvGrpSpPr>
      <p:grpSpPr>
        <a:xfrm>
          <a:off x="0" y="0"/>
          <a:ext cx="0" cy="0"/>
          <a:chOff x="0" y="0"/>
          <a:chExt cx="0" cy="0"/>
        </a:xfrm>
      </p:grpSpPr>
      <p:sp>
        <p:nvSpPr>
          <p:cNvPr id="233" name="Google Shape;233;p5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stStyle>
          <a:p>
            <a:endParaRPr/>
          </a:p>
        </p:txBody>
      </p:sp>
      <p:sp>
        <p:nvSpPr>
          <p:cNvPr id="234" name="Google Shape;234;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5"/>
        <p:cNvGrpSpPr/>
        <p:nvPr/>
      </p:nvGrpSpPr>
      <p:grpSpPr>
        <a:xfrm>
          <a:off x="0" y="0"/>
          <a:ext cx="0" cy="0"/>
          <a:chOff x="0" y="0"/>
          <a:chExt cx="0" cy="0"/>
        </a:xfrm>
      </p:grpSpPr>
      <p:sp>
        <p:nvSpPr>
          <p:cNvPr id="236" name="Google Shape;236;p5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r>
              <a:t>xx%</a:t>
            </a:r>
          </a:p>
        </p:txBody>
      </p:sp>
      <p:sp>
        <p:nvSpPr>
          <p:cNvPr id="237" name="Google Shape;237;p5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38" name="Google Shape;238;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9"/>
        <p:cNvGrpSpPr/>
        <p:nvPr/>
      </p:nvGrpSpPr>
      <p:grpSpPr>
        <a:xfrm>
          <a:off x="0" y="0"/>
          <a:ext cx="0" cy="0"/>
          <a:chOff x="0" y="0"/>
          <a:chExt cx="0" cy="0"/>
        </a:xfrm>
      </p:grpSpPr>
      <p:sp>
        <p:nvSpPr>
          <p:cNvPr id="240" name="Google Shape;240;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1"/>
        <p:cNvGrpSpPr/>
        <p:nvPr/>
      </p:nvGrpSpPr>
      <p:grpSpPr>
        <a:xfrm>
          <a:off x="0" y="0"/>
          <a:ext cx="0" cy="0"/>
          <a:chOff x="0" y="0"/>
          <a:chExt cx="0" cy="0"/>
        </a:xfrm>
      </p:grpSpPr>
      <p:sp>
        <p:nvSpPr>
          <p:cNvPr id="242" name="Google Shape;242;p54"/>
          <p:cNvSpPr txBox="1">
            <a:spLocks noGrp="1"/>
          </p:cNvSpPr>
          <p:nvPr>
            <p:ph type="ftr" idx="11"/>
          </p:nvPr>
        </p:nvSpPr>
        <p:spPr>
          <a:xfrm>
            <a:off x="8342623" y="4651530"/>
            <a:ext cx="700404" cy="391160"/>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000000"/>
              </a:buClr>
              <a:buSzPts val="1400"/>
              <a:buFont typeface="Arial"/>
              <a:buNone/>
              <a:defRPr sz="750" b="0" i="0" u="none" strike="noStrike" cap="none">
                <a:solidFill>
                  <a:schemeClr val="lt1"/>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3" name="Google Shape;243;p54"/>
          <p:cNvSpPr txBox="1">
            <a:spLocks noGrp="1"/>
          </p:cNvSpPr>
          <p:nvPr>
            <p:ph type="dt" idx="10"/>
          </p:nvPr>
        </p:nvSpPr>
        <p:spPr>
          <a:xfrm>
            <a:off x="457200" y="4783455"/>
            <a:ext cx="2103120" cy="257175"/>
          </a:xfrm>
          <a:prstGeom prst="rect">
            <a:avLst/>
          </a:prstGeom>
          <a:noFill/>
          <a:ln>
            <a:noFill/>
          </a:ln>
        </p:spPr>
        <p:txBody>
          <a:bodyPr spcFirstLastPara="1" wrap="square" lIns="0" tIns="0" rIns="0" bIns="0"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4" name="Google Shape;244;p54"/>
          <p:cNvSpPr txBox="1">
            <a:spLocks noGrp="1"/>
          </p:cNvSpPr>
          <p:nvPr>
            <p:ph type="sldNum" idx="12"/>
          </p:nvPr>
        </p:nvSpPr>
        <p:spPr>
          <a:xfrm>
            <a:off x="6583680" y="4783455"/>
            <a:ext cx="2103120" cy="257175"/>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000">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2" name="Google Shape;62;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3" name="Google Shape;63;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37" name="Google Shape;137;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38" name="Google Shape;138;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90"/>
        <p:cNvGrpSpPr/>
        <p:nvPr/>
      </p:nvGrpSpPr>
      <p:grpSpPr>
        <a:xfrm>
          <a:off x="0" y="0"/>
          <a:ext cx="0" cy="0"/>
          <a:chOff x="0" y="0"/>
          <a:chExt cx="0" cy="0"/>
        </a:xfrm>
      </p:grpSpPr>
      <p:sp>
        <p:nvSpPr>
          <p:cNvPr id="191" name="Google Shape;191;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92" name="Google Shape;192;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93" name="Google Shape;193;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8.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11.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31.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16.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38.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38.xml"/><Relationship Id="rId5" Type="http://schemas.openxmlformats.org/officeDocument/2006/relationships/image" Target="../media/image2.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55"/>
          <p:cNvSpPr txBox="1">
            <a:spLocks noGrp="1"/>
          </p:cNvSpPr>
          <p:nvPr>
            <p:ph type="body" idx="1"/>
          </p:nvPr>
        </p:nvSpPr>
        <p:spPr>
          <a:xfrm>
            <a:off x="1198439" y="1577827"/>
            <a:ext cx="4110900" cy="11226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50" name="Google Shape;250;p55"/>
          <p:cNvSpPr/>
          <p:nvPr/>
        </p:nvSpPr>
        <p:spPr>
          <a:xfrm>
            <a:off x="0" y="1485902"/>
            <a:ext cx="9144000" cy="1877060"/>
          </a:xfrm>
          <a:custGeom>
            <a:avLst/>
            <a:gdLst/>
            <a:ahLst/>
            <a:cxnLst/>
            <a:rect l="l" t="t" r="r" b="b"/>
            <a:pathLst>
              <a:path w="9144000" h="1877060" extrusionOk="0">
                <a:moveTo>
                  <a:pt x="0" y="1876805"/>
                </a:moveTo>
                <a:lnTo>
                  <a:pt x="9144000" y="1876805"/>
                </a:lnTo>
                <a:lnTo>
                  <a:pt x="9144000" y="0"/>
                </a:lnTo>
                <a:lnTo>
                  <a:pt x="0" y="0"/>
                </a:lnTo>
                <a:lnTo>
                  <a:pt x="0" y="1876805"/>
                </a:lnTo>
                <a:close/>
              </a:path>
            </a:pathLst>
          </a:custGeom>
          <a:solidFill>
            <a:srgbClr val="3140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51" name="Google Shape;251;p55"/>
          <p:cNvPicPr preferRelativeResize="0"/>
          <p:nvPr/>
        </p:nvPicPr>
        <p:blipFill>
          <a:blip r:embed="rId3">
            <a:alphaModFix/>
          </a:blip>
          <a:stretch>
            <a:fillRect/>
          </a:stretch>
        </p:blipFill>
        <p:spPr>
          <a:xfrm>
            <a:off x="2186075" y="1505225"/>
            <a:ext cx="4666335" cy="1877050"/>
          </a:xfrm>
          <a:prstGeom prst="rect">
            <a:avLst/>
          </a:prstGeom>
          <a:noFill/>
          <a:ln>
            <a:noFill/>
          </a:ln>
        </p:spPr>
      </p:pic>
      <p:sp>
        <p:nvSpPr>
          <p:cNvPr id="252" name="Google Shape;252;p55"/>
          <p:cNvSpPr txBox="1"/>
          <p:nvPr/>
        </p:nvSpPr>
        <p:spPr>
          <a:xfrm>
            <a:off x="-225" y="3422250"/>
            <a:ext cx="9144000" cy="119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t>PRODUCT SHOWCASE:</a:t>
            </a:r>
            <a:r>
              <a:rPr lang="en" sz="1600"/>
              <a:t> DEFINING END-TO-END RECRUITING</a:t>
            </a:r>
            <a:endParaRPr sz="1600"/>
          </a:p>
          <a:p>
            <a:pPr marL="0" lvl="0" indent="0" algn="ctr" rtl="0">
              <a:spcBef>
                <a:spcPts val="0"/>
              </a:spcBef>
              <a:spcAft>
                <a:spcPts val="0"/>
              </a:spcAft>
              <a:buNone/>
            </a:pPr>
            <a:r>
              <a:rPr lang="en" sz="1600"/>
              <a:t>Presented by Bennett Sung, Head of Marketing</a:t>
            </a:r>
            <a:br>
              <a:rPr lang="en" sz="1600"/>
            </a:br>
            <a:endParaRPr sz="1600"/>
          </a:p>
          <a:p>
            <a:pPr marL="0" lvl="0" indent="0" algn="ctr" rtl="0">
              <a:spcBef>
                <a:spcPts val="0"/>
              </a:spcBef>
              <a:spcAft>
                <a:spcPts val="0"/>
              </a:spcAft>
              <a:buNone/>
            </a:pPr>
            <a:r>
              <a:rPr lang="en" sz="1600"/>
              <a:t>11 October 2018</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64"/>
          <p:cNvSpPr/>
          <p:nvPr/>
        </p:nvSpPr>
        <p:spPr>
          <a:xfrm>
            <a:off x="588" y="13"/>
            <a:ext cx="9142813" cy="5143500"/>
          </a:xfrm>
          <a:custGeom>
            <a:avLst/>
            <a:gdLst/>
            <a:ahLst/>
            <a:cxnLst/>
            <a:rect l="l" t="t" r="r" b="b"/>
            <a:pathLst>
              <a:path w="3274060" h="5143500" extrusionOk="0">
                <a:moveTo>
                  <a:pt x="0" y="5143500"/>
                </a:moveTo>
                <a:lnTo>
                  <a:pt x="3273552" y="5143500"/>
                </a:lnTo>
                <a:lnTo>
                  <a:pt x="3273552" y="0"/>
                </a:lnTo>
                <a:lnTo>
                  <a:pt x="0" y="0"/>
                </a:lnTo>
                <a:lnTo>
                  <a:pt x="0" y="5143500"/>
                </a:lnTo>
                <a:close/>
              </a:path>
            </a:pathLst>
          </a:custGeom>
          <a:solidFill>
            <a:srgbClr val="A6A6A6"/>
          </a:solidFill>
          <a:ln>
            <a:noFill/>
          </a:ln>
          <a:effectLst>
            <a:outerShdw blurRad="57150" dist="19050" dir="5400000" algn="bl" rotWithShape="0">
              <a:srgbClr val="000000">
                <a:alpha val="93730"/>
              </a:srgbClr>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Arial"/>
              <a:ea typeface="Arial"/>
              <a:cs typeface="Arial"/>
              <a:sym typeface="Arial"/>
            </a:endParaRPr>
          </a:p>
        </p:txBody>
      </p:sp>
      <p:pic>
        <p:nvPicPr>
          <p:cNvPr id="350" name="Google Shape;350;p64"/>
          <p:cNvPicPr preferRelativeResize="0"/>
          <p:nvPr/>
        </p:nvPicPr>
        <p:blipFill rotWithShape="1">
          <a:blip r:embed="rId5">
            <a:alphaModFix/>
          </a:blip>
          <a:srcRect/>
          <a:stretch/>
        </p:blipFill>
        <p:spPr>
          <a:xfrm>
            <a:off x="7620015" y="4476754"/>
            <a:ext cx="1201039" cy="475615"/>
          </a:xfrm>
          <a:prstGeom prst="rect">
            <a:avLst/>
          </a:prstGeom>
          <a:noFill/>
          <a:ln>
            <a:noFill/>
          </a:ln>
        </p:spPr>
      </p:pic>
      <p:sp>
        <p:nvSpPr>
          <p:cNvPr id="351" name="Google Shape;351;p64"/>
          <p:cNvSpPr txBox="1"/>
          <p:nvPr/>
        </p:nvSpPr>
        <p:spPr>
          <a:xfrm>
            <a:off x="138250" y="29175"/>
            <a:ext cx="6189900" cy="8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aleway"/>
                <a:ea typeface="Raleway"/>
                <a:cs typeface="Raleway"/>
                <a:sym typeface="Raleway"/>
              </a:rPr>
              <a:t>Identify Best-Fit Candidates</a:t>
            </a:r>
            <a:endParaRPr sz="3000" b="1">
              <a:solidFill>
                <a:srgbClr val="FFFFFF"/>
              </a:solidFill>
              <a:latin typeface="Raleway"/>
              <a:ea typeface="Raleway"/>
              <a:cs typeface="Raleway"/>
              <a:sym typeface="Raleway"/>
            </a:endParaRPr>
          </a:p>
        </p:txBody>
      </p:sp>
      <p:sp>
        <p:nvSpPr>
          <p:cNvPr id="352" name="Google Shape;352;p64"/>
          <p:cNvSpPr txBox="1"/>
          <p:nvPr/>
        </p:nvSpPr>
        <p:spPr>
          <a:xfrm>
            <a:off x="371550" y="509525"/>
            <a:ext cx="4581600" cy="34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aleway"/>
                <a:ea typeface="Raleway"/>
                <a:cs typeface="Raleway"/>
                <a:sym typeface="Raleway"/>
              </a:rPr>
              <a:t>Increase Your Interviewable Applicant Pool by </a:t>
            </a:r>
            <a:r>
              <a:rPr lang="en" b="1">
                <a:solidFill>
                  <a:srgbClr val="FFFFFF"/>
                </a:solidFill>
                <a:latin typeface="Raleway"/>
                <a:ea typeface="Raleway"/>
                <a:cs typeface="Raleway"/>
                <a:sym typeface="Raleway"/>
              </a:rPr>
              <a:t>6X </a:t>
            </a:r>
            <a:endParaRPr b="1">
              <a:solidFill>
                <a:srgbClr val="FFFFFF"/>
              </a:solidFill>
              <a:latin typeface="Raleway"/>
              <a:ea typeface="Raleway"/>
              <a:cs typeface="Raleway"/>
              <a:sym typeface="Raleway"/>
            </a:endParaRPr>
          </a:p>
        </p:txBody>
      </p:sp>
      <p:pic>
        <p:nvPicPr>
          <p:cNvPr id="353" name="Google Shape;353;p64"/>
          <p:cNvPicPr preferRelativeResize="0"/>
          <p:nvPr/>
        </p:nvPicPr>
        <p:blipFill rotWithShape="1">
          <a:blip r:embed="rId6">
            <a:alphaModFix/>
          </a:blip>
          <a:srcRect t="670" r="6742" b="670"/>
          <a:stretch/>
        </p:blipFill>
        <p:spPr>
          <a:xfrm>
            <a:off x="5745063" y="-15850"/>
            <a:ext cx="3398925" cy="5175226"/>
          </a:xfrm>
          <a:prstGeom prst="rect">
            <a:avLst/>
          </a:prstGeom>
          <a:noFill/>
          <a:ln>
            <a:noFill/>
          </a:ln>
          <a:effectLst>
            <a:outerShdw blurRad="57150" dist="19050" dir="5400000" algn="bl" rotWithShape="0">
              <a:srgbClr val="000000">
                <a:alpha val="50000"/>
              </a:srgbClr>
            </a:outerShdw>
          </a:effectLst>
        </p:spPr>
      </p:pic>
      <p:pic>
        <p:nvPicPr>
          <p:cNvPr id="354" name="Google Shape;354;p64"/>
          <p:cNvPicPr preferRelativeResize="0"/>
          <p:nvPr/>
        </p:nvPicPr>
        <p:blipFill rotWithShape="1">
          <a:blip r:embed="rId7">
            <a:alphaModFix/>
          </a:blip>
          <a:srcRect/>
          <a:stretch/>
        </p:blipFill>
        <p:spPr>
          <a:xfrm>
            <a:off x="7715265" y="4476754"/>
            <a:ext cx="1201039" cy="475615"/>
          </a:xfrm>
          <a:prstGeom prst="rect">
            <a:avLst/>
          </a:prstGeom>
          <a:noFill/>
          <a:ln>
            <a:noFill/>
          </a:ln>
        </p:spPr>
      </p:pic>
      <p:pic>
        <p:nvPicPr>
          <p:cNvPr id="2" name="Screen and Assess.mp4">
            <a:hlinkClick r:id="" action="ppaction://media"/>
            <a:extLst>
              <a:ext uri="{FF2B5EF4-FFF2-40B4-BE49-F238E27FC236}">
                <a16:creationId xmlns:a16="http://schemas.microsoft.com/office/drawing/2014/main" id="{3E41E35F-C5E1-844B-B6A9-91EF012C876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19102" y="1371600"/>
            <a:ext cx="5043145" cy="3074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62" name="Google Shape;362;p65"/>
          <p:cNvPicPr preferRelativeResize="0"/>
          <p:nvPr/>
        </p:nvPicPr>
        <p:blipFill>
          <a:blip r:embed="rId5">
            <a:alphaModFix/>
          </a:blip>
          <a:stretch>
            <a:fillRect/>
          </a:stretch>
        </p:blipFill>
        <p:spPr>
          <a:xfrm>
            <a:off x="0" y="0"/>
            <a:ext cx="9144000" cy="5143500"/>
          </a:xfrm>
          <a:prstGeom prst="rect">
            <a:avLst/>
          </a:prstGeom>
          <a:noFill/>
          <a:ln>
            <a:noFill/>
          </a:ln>
        </p:spPr>
      </p:pic>
      <p:grpSp>
        <p:nvGrpSpPr>
          <p:cNvPr id="363" name="Google Shape;363;p65"/>
          <p:cNvGrpSpPr/>
          <p:nvPr/>
        </p:nvGrpSpPr>
        <p:grpSpPr>
          <a:xfrm>
            <a:off x="171333" y="4118210"/>
            <a:ext cx="4566044" cy="356958"/>
            <a:chOff x="355951" y="4110375"/>
            <a:chExt cx="5322349" cy="443150"/>
          </a:xfrm>
        </p:grpSpPr>
        <p:pic>
          <p:nvPicPr>
            <p:cNvPr id="364" name="Google Shape;364;p65"/>
            <p:cNvPicPr preferRelativeResize="0"/>
            <p:nvPr/>
          </p:nvPicPr>
          <p:blipFill>
            <a:blip r:embed="rId6">
              <a:alphaModFix/>
            </a:blip>
            <a:stretch>
              <a:fillRect/>
            </a:stretch>
          </p:blipFill>
          <p:spPr>
            <a:xfrm>
              <a:off x="355951" y="4154676"/>
              <a:ext cx="1535027" cy="354550"/>
            </a:xfrm>
            <a:prstGeom prst="rect">
              <a:avLst/>
            </a:prstGeom>
            <a:noFill/>
            <a:ln>
              <a:noFill/>
            </a:ln>
          </p:spPr>
        </p:pic>
        <p:pic>
          <p:nvPicPr>
            <p:cNvPr id="365" name="Google Shape;365;p65"/>
            <p:cNvPicPr preferRelativeResize="0"/>
            <p:nvPr/>
          </p:nvPicPr>
          <p:blipFill rotWithShape="1">
            <a:blip r:embed="rId7">
              <a:alphaModFix/>
            </a:blip>
            <a:srcRect l="8276" t="27451" r="4872" b="27451"/>
            <a:stretch/>
          </p:blipFill>
          <p:spPr>
            <a:xfrm>
              <a:off x="3549234" y="4154674"/>
              <a:ext cx="2129067" cy="354549"/>
            </a:xfrm>
            <a:prstGeom prst="rect">
              <a:avLst/>
            </a:prstGeom>
            <a:noFill/>
            <a:ln>
              <a:noFill/>
            </a:ln>
          </p:spPr>
        </p:pic>
        <p:pic>
          <p:nvPicPr>
            <p:cNvPr id="366" name="Google Shape;366;p65"/>
            <p:cNvPicPr preferRelativeResize="0"/>
            <p:nvPr/>
          </p:nvPicPr>
          <p:blipFill rotWithShape="1">
            <a:blip r:embed="rId8">
              <a:alphaModFix/>
            </a:blip>
            <a:srcRect t="14447" b="12549"/>
            <a:stretch/>
          </p:blipFill>
          <p:spPr>
            <a:xfrm>
              <a:off x="1961122" y="4110375"/>
              <a:ext cx="1517955" cy="443150"/>
            </a:xfrm>
            <a:prstGeom prst="rect">
              <a:avLst/>
            </a:prstGeom>
            <a:noFill/>
            <a:ln>
              <a:noFill/>
            </a:ln>
          </p:spPr>
        </p:pic>
      </p:grpSp>
      <p:pic>
        <p:nvPicPr>
          <p:cNvPr id="368" name="Google Shape;368;p65"/>
          <p:cNvPicPr preferRelativeResize="0"/>
          <p:nvPr/>
        </p:nvPicPr>
        <p:blipFill>
          <a:blip r:embed="rId9">
            <a:alphaModFix/>
          </a:blip>
          <a:stretch>
            <a:fillRect/>
          </a:stretch>
        </p:blipFill>
        <p:spPr>
          <a:xfrm>
            <a:off x="7551876" y="1890225"/>
            <a:ext cx="918398" cy="936000"/>
          </a:xfrm>
          <a:prstGeom prst="rect">
            <a:avLst/>
          </a:prstGeom>
          <a:noFill/>
          <a:ln>
            <a:noFill/>
          </a:ln>
        </p:spPr>
      </p:pic>
      <p:sp>
        <p:nvSpPr>
          <p:cNvPr id="369" name="Google Shape;369;p65"/>
          <p:cNvSpPr/>
          <p:nvPr/>
        </p:nvSpPr>
        <p:spPr>
          <a:xfrm>
            <a:off x="5266950" y="-82300"/>
            <a:ext cx="3684300" cy="1862700"/>
          </a:xfrm>
          <a:prstGeom prst="wedgeEllipseCallout">
            <a:avLst>
              <a:gd name="adj1" fmla="val 12854"/>
              <a:gd name="adj2" fmla="val 66066"/>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Today, we can standby on auto-pilot as qualified, interested applicants walk in for interviews when managers are available.” </a:t>
            </a:r>
            <a:r>
              <a:rPr lang="en" b="1">
                <a:solidFill>
                  <a:schemeClr val="dk1"/>
                </a:solidFill>
                <a:latin typeface="Raleway"/>
                <a:ea typeface="Raleway"/>
                <a:cs typeface="Raleway"/>
                <a:sym typeface="Raleway"/>
              </a:rPr>
              <a:t>Sivan Aballi,</a:t>
            </a:r>
            <a:r>
              <a:rPr lang="en">
                <a:solidFill>
                  <a:schemeClr val="dk1"/>
                </a:solidFill>
                <a:latin typeface="Raleway"/>
                <a:ea typeface="Raleway"/>
                <a:cs typeface="Raleway"/>
                <a:sym typeface="Raleway"/>
              </a:rPr>
              <a:t> Operations Leader, </a:t>
            </a:r>
            <a:r>
              <a:rPr lang="en" b="1">
                <a:solidFill>
                  <a:schemeClr val="dk1"/>
                </a:solidFill>
                <a:latin typeface="Raleway"/>
                <a:ea typeface="Raleway"/>
                <a:cs typeface="Raleway"/>
                <a:sym typeface="Raleway"/>
              </a:rPr>
              <a:t>FIVE GUYS</a:t>
            </a:r>
            <a:endParaRPr b="1"/>
          </a:p>
        </p:txBody>
      </p:sp>
      <p:pic>
        <p:nvPicPr>
          <p:cNvPr id="2" name="Calendar integration video.mp4">
            <a:hlinkClick r:id="" action="ppaction://media"/>
            <a:extLst>
              <a:ext uri="{FF2B5EF4-FFF2-40B4-BE49-F238E27FC236}">
                <a16:creationId xmlns:a16="http://schemas.microsoft.com/office/drawing/2014/main" id="{45DCF8EC-46F1-D941-99C1-23D9886290A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9902" y="1199409"/>
            <a:ext cx="4572620" cy="27879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1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6"/>
          <p:cNvSpPr/>
          <p:nvPr/>
        </p:nvSpPr>
        <p:spPr>
          <a:xfrm>
            <a:off x="588" y="13"/>
            <a:ext cx="9142813" cy="5143500"/>
          </a:xfrm>
          <a:custGeom>
            <a:avLst/>
            <a:gdLst/>
            <a:ahLst/>
            <a:cxnLst/>
            <a:rect l="l" t="t" r="r" b="b"/>
            <a:pathLst>
              <a:path w="3274060" h="5143500" extrusionOk="0">
                <a:moveTo>
                  <a:pt x="0" y="5143500"/>
                </a:moveTo>
                <a:lnTo>
                  <a:pt x="3273552" y="5143500"/>
                </a:lnTo>
                <a:lnTo>
                  <a:pt x="3273552" y="0"/>
                </a:lnTo>
                <a:lnTo>
                  <a:pt x="0" y="0"/>
                </a:lnTo>
                <a:lnTo>
                  <a:pt x="0" y="5143500"/>
                </a:lnTo>
                <a:close/>
              </a:path>
            </a:pathLst>
          </a:custGeom>
          <a:solidFill>
            <a:srgbClr val="A6A6A6"/>
          </a:solidFill>
          <a:ln>
            <a:noFill/>
          </a:ln>
          <a:effectLst>
            <a:outerShdw blurRad="57150" dist="19050" dir="5400000" algn="bl" rotWithShape="0">
              <a:srgbClr val="000000">
                <a:alpha val="93730"/>
              </a:srgbClr>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Arial"/>
              <a:ea typeface="Arial"/>
              <a:cs typeface="Arial"/>
              <a:sym typeface="Arial"/>
            </a:endParaRPr>
          </a:p>
        </p:txBody>
      </p:sp>
      <p:sp>
        <p:nvSpPr>
          <p:cNvPr id="375" name="Google Shape;375;p66"/>
          <p:cNvSpPr txBox="1"/>
          <p:nvPr/>
        </p:nvSpPr>
        <p:spPr>
          <a:xfrm>
            <a:off x="600" y="29175"/>
            <a:ext cx="5744400" cy="88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700">
                <a:solidFill>
                  <a:srgbClr val="FFFFFF"/>
                </a:solidFill>
                <a:latin typeface="Raleway"/>
                <a:ea typeface="Raleway"/>
                <a:cs typeface="Raleway"/>
                <a:sym typeface="Raleway"/>
              </a:rPr>
              <a:t>Transform The Retention Equation</a:t>
            </a:r>
            <a:endParaRPr sz="2700" b="1">
              <a:solidFill>
                <a:srgbClr val="FFFFFF"/>
              </a:solidFill>
              <a:latin typeface="Raleway"/>
              <a:ea typeface="Raleway"/>
              <a:cs typeface="Raleway"/>
              <a:sym typeface="Raleway"/>
            </a:endParaRPr>
          </a:p>
        </p:txBody>
      </p:sp>
      <p:sp>
        <p:nvSpPr>
          <p:cNvPr id="376" name="Google Shape;376;p66"/>
          <p:cNvSpPr txBox="1"/>
          <p:nvPr/>
        </p:nvSpPr>
        <p:spPr>
          <a:xfrm>
            <a:off x="371550" y="509525"/>
            <a:ext cx="4581600" cy="34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aleway"/>
                <a:ea typeface="Raleway"/>
                <a:cs typeface="Raleway"/>
                <a:sym typeface="Raleway"/>
              </a:rPr>
              <a:t>Achieve 2X The Industry Average Response Rate</a:t>
            </a:r>
            <a:endParaRPr b="1">
              <a:solidFill>
                <a:srgbClr val="FFFFFF"/>
              </a:solidFill>
              <a:latin typeface="Raleway"/>
              <a:ea typeface="Raleway"/>
              <a:cs typeface="Raleway"/>
              <a:sym typeface="Raleway"/>
            </a:endParaRPr>
          </a:p>
        </p:txBody>
      </p:sp>
      <p:pic>
        <p:nvPicPr>
          <p:cNvPr id="378" name="Google Shape;378;p66"/>
          <p:cNvPicPr preferRelativeResize="0"/>
          <p:nvPr/>
        </p:nvPicPr>
        <p:blipFill>
          <a:blip r:embed="rId5">
            <a:alphaModFix/>
          </a:blip>
          <a:stretch>
            <a:fillRect/>
          </a:stretch>
        </p:blipFill>
        <p:spPr>
          <a:xfrm>
            <a:off x="5605350" y="-19025"/>
            <a:ext cx="3538050" cy="5205850"/>
          </a:xfrm>
          <a:prstGeom prst="rect">
            <a:avLst/>
          </a:prstGeom>
          <a:noFill/>
          <a:ln>
            <a:noFill/>
          </a:ln>
          <a:effectLst>
            <a:outerShdw blurRad="57150" dist="19050" dir="5400000" algn="bl" rotWithShape="0">
              <a:srgbClr val="000000">
                <a:alpha val="50000"/>
              </a:srgbClr>
            </a:outerShdw>
          </a:effectLst>
        </p:spPr>
      </p:pic>
      <p:pic>
        <p:nvPicPr>
          <p:cNvPr id="379" name="Google Shape;379;p66"/>
          <p:cNvPicPr preferRelativeResize="0"/>
          <p:nvPr/>
        </p:nvPicPr>
        <p:blipFill rotWithShape="1">
          <a:blip r:embed="rId6">
            <a:alphaModFix/>
          </a:blip>
          <a:srcRect/>
          <a:stretch/>
        </p:blipFill>
        <p:spPr>
          <a:xfrm>
            <a:off x="7620015" y="4476754"/>
            <a:ext cx="1201039" cy="475615"/>
          </a:xfrm>
          <a:prstGeom prst="rect">
            <a:avLst/>
          </a:prstGeom>
          <a:noFill/>
          <a:ln>
            <a:noFill/>
          </a:ln>
        </p:spPr>
      </p:pic>
      <p:pic>
        <p:nvPicPr>
          <p:cNvPr id="2" name="New Hire Check-In.mov">
            <a:hlinkClick r:id="" action="ppaction://media"/>
            <a:extLst>
              <a:ext uri="{FF2B5EF4-FFF2-40B4-BE49-F238E27FC236}">
                <a16:creationId xmlns:a16="http://schemas.microsoft.com/office/drawing/2014/main" id="{7FB75E90-62C4-EC4D-A502-419E1EACC6B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54631" y="1154243"/>
            <a:ext cx="2138811" cy="38243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67"/>
          <p:cNvPicPr preferRelativeResize="0"/>
          <p:nvPr/>
        </p:nvPicPr>
        <p:blipFill>
          <a:blip r:embed="rId3">
            <a:alphaModFix/>
          </a:blip>
          <a:stretch>
            <a:fillRect/>
          </a:stretch>
        </p:blipFill>
        <p:spPr>
          <a:xfrm>
            <a:off x="-101600" y="-95925"/>
            <a:ext cx="9245599" cy="5547350"/>
          </a:xfrm>
          <a:prstGeom prst="rect">
            <a:avLst/>
          </a:prstGeom>
          <a:noFill/>
          <a:ln>
            <a:noFill/>
          </a:ln>
        </p:spPr>
      </p:pic>
      <p:pic>
        <p:nvPicPr>
          <p:cNvPr id="385" name="Google Shape;385;p67"/>
          <p:cNvPicPr preferRelativeResize="0"/>
          <p:nvPr/>
        </p:nvPicPr>
        <p:blipFill>
          <a:blip r:embed="rId4">
            <a:alphaModFix/>
          </a:blip>
          <a:stretch>
            <a:fillRect/>
          </a:stretch>
        </p:blipFill>
        <p:spPr>
          <a:xfrm>
            <a:off x="-101600" y="-95935"/>
            <a:ext cx="9245600" cy="55473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67"/>
          <p:cNvPicPr preferRelativeResize="0"/>
          <p:nvPr/>
        </p:nvPicPr>
        <p:blipFill>
          <a:blip r:embed="rId3">
            <a:alphaModFix/>
          </a:blip>
          <a:stretch>
            <a:fillRect/>
          </a:stretch>
        </p:blipFill>
        <p:spPr>
          <a:xfrm>
            <a:off x="-101600" y="-95925"/>
            <a:ext cx="9245599" cy="5547350"/>
          </a:xfrm>
          <a:prstGeom prst="rect">
            <a:avLst/>
          </a:prstGeom>
          <a:noFill/>
          <a:ln>
            <a:noFill/>
          </a:ln>
        </p:spPr>
      </p:pic>
    </p:spTree>
    <p:extLst>
      <p:ext uri="{BB962C8B-B14F-4D97-AF65-F5344CB8AC3E}">
        <p14:creationId xmlns:p14="http://schemas.microsoft.com/office/powerpoint/2010/main" val="66619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68"/>
          <p:cNvPicPr preferRelativeResize="0"/>
          <p:nvPr/>
        </p:nvPicPr>
        <p:blipFill>
          <a:blip r:embed="rId3">
            <a:alphaModFix/>
          </a:blip>
          <a:stretch>
            <a:fillRect/>
          </a:stretch>
        </p:blipFill>
        <p:spPr>
          <a:xfrm>
            <a:off x="0" y="-792025"/>
            <a:ext cx="9391320" cy="6285120"/>
          </a:xfrm>
          <a:prstGeom prst="rect">
            <a:avLst/>
          </a:prstGeom>
          <a:noFill/>
          <a:ln>
            <a:noFill/>
          </a:ln>
          <a:effectLst>
            <a:outerShdw blurRad="57150" dist="19050" dir="5400000" algn="bl" rotWithShape="0">
              <a:srgbClr val="000000">
                <a:alpha val="50000"/>
              </a:srgbClr>
            </a:outerShdw>
          </a:effectLst>
        </p:spPr>
      </p:pic>
      <p:sp>
        <p:nvSpPr>
          <p:cNvPr id="391" name="Google Shape;391;p68"/>
          <p:cNvSpPr txBox="1"/>
          <p:nvPr/>
        </p:nvSpPr>
        <p:spPr>
          <a:xfrm>
            <a:off x="-10886" y="385825"/>
            <a:ext cx="2647800" cy="4113000"/>
          </a:xfrm>
          <a:prstGeom prst="rect">
            <a:avLst/>
          </a:prstGeom>
          <a:solidFill>
            <a:schemeClr val="accent6"/>
          </a:solidFill>
          <a:ln>
            <a:noFill/>
          </a:ln>
          <a:effectLst>
            <a:outerShdw blurRad="57150" dist="19050" dir="5400000" algn="bl" rotWithShape="0">
              <a:srgbClr val="000000">
                <a:alpha val="48000"/>
              </a:srgbClr>
            </a:outerShdw>
          </a:effectLst>
        </p:spPr>
        <p:txBody>
          <a:bodyPr spcFirstLastPara="1" wrap="square" lIns="91425" tIns="0" rIns="91425" bIns="0" anchor="t" anchorCtr="0">
            <a:noAutofit/>
          </a:bodyPr>
          <a:lstStyle/>
          <a:p>
            <a:pPr marL="0" lvl="0" indent="0" algn="ctr" rtl="0">
              <a:spcBef>
                <a:spcPts val="0"/>
              </a:spcBef>
              <a:spcAft>
                <a:spcPts val="0"/>
              </a:spcAft>
              <a:buClr>
                <a:schemeClr val="dk1"/>
              </a:buClr>
              <a:buSzPts val="1100"/>
              <a:buFont typeface="Arial"/>
              <a:buNone/>
            </a:pPr>
            <a:br>
              <a:rPr lang="en" sz="1600" i="1" dirty="0">
                <a:solidFill>
                  <a:srgbClr val="2C3E56"/>
                </a:solidFill>
                <a:latin typeface="Raleway"/>
                <a:ea typeface="Raleway"/>
                <a:cs typeface="Raleway"/>
                <a:sym typeface="Raleway"/>
              </a:rPr>
            </a:br>
            <a:r>
              <a:rPr lang="en" sz="1600" i="1" dirty="0">
                <a:solidFill>
                  <a:srgbClr val="2C3E56"/>
                </a:solidFill>
                <a:latin typeface="Raleway"/>
                <a:ea typeface="Raleway"/>
                <a:cs typeface="Raleway"/>
                <a:sym typeface="Raleway"/>
              </a:rPr>
              <a:t>“</a:t>
            </a:r>
            <a:r>
              <a:rPr lang="en" i="1" dirty="0" err="1">
                <a:solidFill>
                  <a:srgbClr val="2C3E56"/>
                </a:solidFill>
                <a:latin typeface="Raleway"/>
                <a:ea typeface="Raleway"/>
                <a:cs typeface="Raleway"/>
                <a:sym typeface="Raleway"/>
              </a:rPr>
              <a:t>AllyO</a:t>
            </a:r>
            <a:r>
              <a:rPr lang="en" i="1" dirty="0">
                <a:solidFill>
                  <a:srgbClr val="2C3E56"/>
                </a:solidFill>
                <a:latin typeface="Raleway"/>
                <a:ea typeface="Raleway"/>
                <a:cs typeface="Raleway"/>
                <a:sym typeface="Raleway"/>
              </a:rPr>
              <a:t> conducts post</a:t>
            </a:r>
            <a:endParaRPr i="1" dirty="0">
              <a:solidFill>
                <a:srgbClr val="2C3E56"/>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i="1" dirty="0">
                <a:solidFill>
                  <a:srgbClr val="2C3E56"/>
                </a:solidFill>
                <a:latin typeface="Raleway"/>
                <a:ea typeface="Raleway"/>
                <a:cs typeface="Raleway"/>
                <a:sym typeface="Raleway"/>
              </a:rPr>
              <a:t>interviews of all our</a:t>
            </a:r>
            <a:endParaRPr i="1" dirty="0">
              <a:solidFill>
                <a:srgbClr val="2C3E56"/>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i="1" dirty="0">
                <a:solidFill>
                  <a:srgbClr val="2C3E56"/>
                </a:solidFill>
                <a:latin typeface="Raleway"/>
                <a:ea typeface="Raleway"/>
                <a:cs typeface="Raleway"/>
                <a:sym typeface="Raleway"/>
              </a:rPr>
              <a:t>call center applicants,</a:t>
            </a:r>
            <a:endParaRPr i="1" dirty="0">
              <a:solidFill>
                <a:srgbClr val="2C3E56"/>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i="1" dirty="0">
                <a:solidFill>
                  <a:srgbClr val="2C3E56"/>
                </a:solidFill>
                <a:latin typeface="Raleway"/>
                <a:ea typeface="Raleway"/>
                <a:cs typeface="Raleway"/>
                <a:sym typeface="Raleway"/>
              </a:rPr>
              <a:t>scheduling the selected</a:t>
            </a:r>
            <a:endParaRPr i="1" dirty="0">
              <a:solidFill>
                <a:srgbClr val="2C3E56"/>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i="1" dirty="0">
                <a:solidFill>
                  <a:srgbClr val="2C3E56"/>
                </a:solidFill>
                <a:latin typeface="Raleway"/>
                <a:ea typeface="Raleway"/>
                <a:cs typeface="Raleway"/>
                <a:sym typeface="Raleway"/>
              </a:rPr>
              <a:t>few for final offer-extension</a:t>
            </a:r>
            <a:endParaRPr i="1" dirty="0">
              <a:solidFill>
                <a:srgbClr val="2C3E56"/>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i="1" dirty="0">
                <a:solidFill>
                  <a:srgbClr val="2C3E56"/>
                </a:solidFill>
                <a:latin typeface="Raleway"/>
                <a:ea typeface="Raleway"/>
                <a:cs typeface="Raleway"/>
                <a:sym typeface="Raleway"/>
              </a:rPr>
              <a:t>calls. This easily saves us 15</a:t>
            </a:r>
            <a:endParaRPr i="1" dirty="0">
              <a:solidFill>
                <a:srgbClr val="2C3E56"/>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i="1" dirty="0">
                <a:solidFill>
                  <a:srgbClr val="2C3E56"/>
                </a:solidFill>
                <a:latin typeface="Raleway"/>
                <a:ea typeface="Raleway"/>
                <a:cs typeface="Raleway"/>
                <a:sym typeface="Raleway"/>
              </a:rPr>
              <a:t>minutes of manual work on</a:t>
            </a:r>
            <a:endParaRPr i="1" dirty="0">
              <a:solidFill>
                <a:srgbClr val="2C3E56"/>
              </a:solidFill>
              <a:latin typeface="Raleway"/>
              <a:ea typeface="Raleway"/>
              <a:cs typeface="Raleway"/>
              <a:sym typeface="Raleway"/>
            </a:endParaRPr>
          </a:p>
          <a:p>
            <a:pPr marL="0" lvl="0" indent="0" algn="ctr" rtl="0">
              <a:spcBef>
                <a:spcPts val="0"/>
              </a:spcBef>
              <a:spcAft>
                <a:spcPts val="0"/>
              </a:spcAft>
              <a:buNone/>
            </a:pPr>
            <a:r>
              <a:rPr lang="en" i="1" dirty="0">
                <a:solidFill>
                  <a:srgbClr val="2C3E56"/>
                </a:solidFill>
                <a:latin typeface="Raleway"/>
                <a:ea typeface="Raleway"/>
                <a:cs typeface="Raleway"/>
                <a:sym typeface="Raleway"/>
              </a:rPr>
              <a:t>each applicant, speeding up recruiting and lowering costs significantly.”</a:t>
            </a:r>
            <a:endParaRPr i="1" dirty="0">
              <a:solidFill>
                <a:srgbClr val="2C3E56"/>
              </a:solidFill>
              <a:latin typeface="Raleway"/>
              <a:ea typeface="Raleway"/>
              <a:cs typeface="Raleway"/>
              <a:sym typeface="Raleway"/>
            </a:endParaRPr>
          </a:p>
          <a:p>
            <a:pPr marL="0" lvl="0" indent="0" algn="ctr" rtl="0">
              <a:spcBef>
                <a:spcPts val="0"/>
              </a:spcBef>
              <a:spcAft>
                <a:spcPts val="0"/>
              </a:spcAft>
              <a:buNone/>
            </a:pPr>
            <a:endParaRPr dirty="0">
              <a:solidFill>
                <a:srgbClr val="2C3E56"/>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b="1" dirty="0">
                <a:solidFill>
                  <a:srgbClr val="2C3E56"/>
                </a:solidFill>
                <a:latin typeface="Raleway"/>
                <a:ea typeface="Raleway"/>
                <a:cs typeface="Raleway"/>
                <a:sym typeface="Raleway"/>
              </a:rPr>
              <a:t>Amber Weaver</a:t>
            </a:r>
            <a:br>
              <a:rPr lang="en" dirty="0">
                <a:solidFill>
                  <a:srgbClr val="2C3E56"/>
                </a:solidFill>
                <a:latin typeface="Raleway"/>
                <a:ea typeface="Raleway"/>
                <a:cs typeface="Raleway"/>
                <a:sym typeface="Raleway"/>
              </a:rPr>
            </a:br>
            <a:r>
              <a:rPr lang="en" dirty="0">
                <a:solidFill>
                  <a:srgbClr val="2C3E56"/>
                </a:solidFill>
                <a:latin typeface="Raleway"/>
                <a:ea typeface="Raleway"/>
                <a:cs typeface="Raleway"/>
                <a:sym typeface="Raleway"/>
              </a:rPr>
              <a:t>Director of High Volume Recruiting</a:t>
            </a:r>
            <a:endParaRPr dirty="0">
              <a:solidFill>
                <a:srgbClr val="2C3E56"/>
              </a:solidFill>
              <a:latin typeface="Raleway"/>
              <a:ea typeface="Raleway"/>
              <a:cs typeface="Raleway"/>
              <a:sym typeface="Raleway"/>
            </a:endParaRPr>
          </a:p>
          <a:p>
            <a:pPr marL="0" lvl="0" indent="0" algn="l" rtl="0">
              <a:spcBef>
                <a:spcPts val="0"/>
              </a:spcBef>
              <a:spcAft>
                <a:spcPts val="0"/>
              </a:spcAft>
              <a:buNone/>
            </a:pPr>
            <a:endParaRPr sz="1600" dirty="0">
              <a:solidFill>
                <a:srgbClr val="2C3E56"/>
              </a:solidFill>
              <a:latin typeface="Raleway"/>
              <a:ea typeface="Raleway"/>
              <a:cs typeface="Raleway"/>
              <a:sym typeface="Raleway"/>
            </a:endParaRPr>
          </a:p>
        </p:txBody>
      </p:sp>
      <p:pic>
        <p:nvPicPr>
          <p:cNvPr id="392" name="Google Shape;392;p68"/>
          <p:cNvPicPr preferRelativeResize="0"/>
          <p:nvPr/>
        </p:nvPicPr>
        <p:blipFill>
          <a:blip r:embed="rId4">
            <a:alphaModFix/>
          </a:blip>
          <a:stretch>
            <a:fillRect/>
          </a:stretch>
        </p:blipFill>
        <p:spPr>
          <a:xfrm>
            <a:off x="409388" y="3632038"/>
            <a:ext cx="1857375" cy="866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96"/>
        <p:cNvGrpSpPr/>
        <p:nvPr/>
      </p:nvGrpSpPr>
      <p:grpSpPr>
        <a:xfrm>
          <a:off x="0" y="0"/>
          <a:ext cx="0" cy="0"/>
          <a:chOff x="0" y="0"/>
          <a:chExt cx="0" cy="0"/>
        </a:xfrm>
      </p:grpSpPr>
      <p:sp>
        <p:nvSpPr>
          <p:cNvPr id="397" name="Google Shape;397;p69"/>
          <p:cNvSpPr/>
          <p:nvPr/>
        </p:nvSpPr>
        <p:spPr>
          <a:xfrm>
            <a:off x="0" y="5029200"/>
            <a:ext cx="9144000" cy="114300"/>
          </a:xfrm>
          <a:custGeom>
            <a:avLst/>
            <a:gdLst/>
            <a:ahLst/>
            <a:cxnLst/>
            <a:rect l="l" t="t" r="r" b="b"/>
            <a:pathLst>
              <a:path w="9144000" h="114300" extrusionOk="0">
                <a:moveTo>
                  <a:pt x="0" y="114300"/>
                </a:moveTo>
                <a:lnTo>
                  <a:pt x="9144000" y="114300"/>
                </a:lnTo>
                <a:lnTo>
                  <a:pt x="9144000" y="0"/>
                </a:lnTo>
                <a:lnTo>
                  <a:pt x="0" y="0"/>
                </a:lnTo>
                <a:lnTo>
                  <a:pt x="0" y="114300"/>
                </a:lnTo>
                <a:close/>
              </a:path>
            </a:pathLst>
          </a:custGeom>
          <a:solidFill>
            <a:srgbClr val="3140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8" name="Google Shape;398;p69"/>
          <p:cNvSpPr/>
          <p:nvPr/>
        </p:nvSpPr>
        <p:spPr>
          <a:xfrm>
            <a:off x="0" y="0"/>
            <a:ext cx="9144000" cy="114300"/>
          </a:xfrm>
          <a:custGeom>
            <a:avLst/>
            <a:gdLst/>
            <a:ahLst/>
            <a:cxnLst/>
            <a:rect l="l" t="t" r="r" b="b"/>
            <a:pathLst>
              <a:path w="9144000" h="114300" extrusionOk="0">
                <a:moveTo>
                  <a:pt x="0" y="114300"/>
                </a:moveTo>
                <a:lnTo>
                  <a:pt x="9144000" y="114300"/>
                </a:lnTo>
                <a:lnTo>
                  <a:pt x="9144000" y="0"/>
                </a:lnTo>
                <a:lnTo>
                  <a:pt x="0" y="0"/>
                </a:lnTo>
                <a:lnTo>
                  <a:pt x="0" y="114300"/>
                </a:lnTo>
                <a:close/>
              </a:path>
            </a:pathLst>
          </a:custGeom>
          <a:solidFill>
            <a:srgbClr val="3140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99" name="Google Shape;399;p69"/>
          <p:cNvSpPr txBox="1">
            <a:spLocks noGrp="1"/>
          </p:cNvSpPr>
          <p:nvPr>
            <p:ph type="title"/>
          </p:nvPr>
        </p:nvSpPr>
        <p:spPr>
          <a:xfrm>
            <a:off x="32659" y="126389"/>
            <a:ext cx="9144000" cy="1256100"/>
          </a:xfrm>
          <a:prstGeom prst="rect">
            <a:avLst/>
          </a:prstGeom>
          <a:noFill/>
          <a:ln>
            <a:noFill/>
          </a:ln>
        </p:spPr>
        <p:txBody>
          <a:bodyPr spcFirstLastPara="1" wrap="square" lIns="0" tIns="12700" rIns="0" bIns="0" anchor="t" anchorCtr="0">
            <a:noAutofit/>
          </a:bodyPr>
          <a:lstStyle/>
          <a:p>
            <a:pPr marL="0" marR="5080" lvl="0" indent="0" algn="ctr" rtl="0">
              <a:lnSpc>
                <a:spcPct val="111100"/>
              </a:lnSpc>
              <a:spcBef>
                <a:spcPts val="0"/>
              </a:spcBef>
              <a:spcAft>
                <a:spcPts val="0"/>
              </a:spcAft>
              <a:buClr>
                <a:schemeClr val="dk1"/>
              </a:buClr>
              <a:buSzPts val="2800"/>
              <a:buFont typeface="Arial"/>
              <a:buNone/>
            </a:pPr>
            <a:r>
              <a:rPr lang="en" sz="3600" b="0" i="0" u="none" strike="noStrike" cap="none">
                <a:solidFill>
                  <a:srgbClr val="2F3F57"/>
                </a:solidFill>
                <a:latin typeface="Raleway"/>
                <a:ea typeface="Raleway"/>
                <a:cs typeface="Raleway"/>
                <a:sym typeface="Raleway"/>
              </a:rPr>
              <a:t> </a:t>
            </a:r>
            <a:br>
              <a:rPr lang="en" sz="3600" b="1" i="0" u="none" strike="noStrike" cap="none">
                <a:solidFill>
                  <a:srgbClr val="2F3F57"/>
                </a:solidFill>
                <a:latin typeface="Arial"/>
                <a:ea typeface="Arial"/>
                <a:cs typeface="Arial"/>
                <a:sym typeface="Arial"/>
              </a:rPr>
            </a:br>
            <a:r>
              <a:rPr lang="en" sz="3600" b="1" i="0" u="none" strike="noStrike" cap="none">
                <a:solidFill>
                  <a:srgbClr val="2F3F58"/>
                </a:solidFill>
                <a:latin typeface="Raleway"/>
                <a:ea typeface="Raleway"/>
                <a:cs typeface="Raleway"/>
                <a:sym typeface="Raleway"/>
              </a:rPr>
              <a:t>delightful</a:t>
            </a:r>
            <a:r>
              <a:rPr lang="en" sz="3600" b="1" i="0" u="none" strike="noStrike" cap="none">
                <a:solidFill>
                  <a:srgbClr val="2F3F57"/>
                </a:solidFill>
                <a:latin typeface="Raleway"/>
                <a:ea typeface="Raleway"/>
                <a:cs typeface="Raleway"/>
                <a:sym typeface="Raleway"/>
              </a:rPr>
              <a:t> </a:t>
            </a:r>
            <a:r>
              <a:rPr lang="en" sz="3600" b="1" i="0" u="none" strike="noStrike" cap="none">
                <a:solidFill>
                  <a:srgbClr val="A5A5A5"/>
                </a:solidFill>
                <a:latin typeface="Raleway"/>
                <a:ea typeface="Raleway"/>
                <a:cs typeface="Raleway"/>
                <a:sym typeface="Raleway"/>
              </a:rPr>
              <a:t>&amp;</a:t>
            </a:r>
            <a:r>
              <a:rPr lang="en" sz="3600" b="1" i="0" u="none" strike="noStrike" cap="none">
                <a:solidFill>
                  <a:srgbClr val="2F3F57"/>
                </a:solidFill>
                <a:latin typeface="Raleway"/>
                <a:ea typeface="Raleway"/>
                <a:cs typeface="Raleway"/>
                <a:sym typeface="Raleway"/>
              </a:rPr>
              <a:t> </a:t>
            </a:r>
            <a:r>
              <a:rPr lang="en" sz="3600" b="1" i="0" u="none" strike="noStrike" cap="none">
                <a:solidFill>
                  <a:srgbClr val="F07400"/>
                </a:solidFill>
                <a:latin typeface="Raleway"/>
                <a:ea typeface="Raleway"/>
                <a:cs typeface="Raleway"/>
                <a:sym typeface="Raleway"/>
              </a:rPr>
              <a:t>efficient</a:t>
            </a:r>
            <a:endParaRPr sz="3600" b="1" i="0" u="none" strike="noStrike" cap="none">
              <a:solidFill>
                <a:srgbClr val="F07400"/>
              </a:solidFill>
              <a:latin typeface="Raleway"/>
              <a:ea typeface="Raleway"/>
              <a:cs typeface="Raleway"/>
              <a:sym typeface="Raleway"/>
            </a:endParaRPr>
          </a:p>
        </p:txBody>
      </p:sp>
      <p:graphicFrame>
        <p:nvGraphicFramePr>
          <p:cNvPr id="400" name="Google Shape;400;p69"/>
          <p:cNvGraphicFramePr/>
          <p:nvPr/>
        </p:nvGraphicFramePr>
        <p:xfrm>
          <a:off x="2447935" y="1586642"/>
          <a:ext cx="4406150" cy="3172275"/>
        </p:xfrm>
        <a:graphic>
          <a:graphicData uri="http://schemas.openxmlformats.org/drawingml/2006/table">
            <a:tbl>
              <a:tblPr>
                <a:noFill/>
                <a:tableStyleId>{0527C27F-BA7F-4AE8-9E28-4F81396F6987}</a:tableStyleId>
              </a:tblPr>
              <a:tblGrid>
                <a:gridCol w="2203075">
                  <a:extLst>
                    <a:ext uri="{9D8B030D-6E8A-4147-A177-3AD203B41FA5}">
                      <a16:colId xmlns:a16="http://schemas.microsoft.com/office/drawing/2014/main" val="20000"/>
                    </a:ext>
                  </a:extLst>
                </a:gridCol>
                <a:gridCol w="2203075">
                  <a:extLst>
                    <a:ext uri="{9D8B030D-6E8A-4147-A177-3AD203B41FA5}">
                      <a16:colId xmlns:a16="http://schemas.microsoft.com/office/drawing/2014/main" val="20001"/>
                    </a:ext>
                  </a:extLst>
                </a:gridCol>
              </a:tblGrid>
              <a:tr h="1057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07400"/>
                    </a:solidFill>
                  </a:tcPr>
                </a:tc>
                <a:extLst>
                  <a:ext uri="{0D108BD9-81ED-4DB2-BD59-A6C34878D82A}">
                    <a16:rowId xmlns:a16="http://schemas.microsoft.com/office/drawing/2014/main" val="10000"/>
                  </a:ext>
                </a:extLst>
              </a:tr>
              <a:tr h="1057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2F3F5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1057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07400"/>
                    </a:solidFill>
                  </a:tcPr>
                </a:tc>
                <a:extLst>
                  <a:ext uri="{0D108BD9-81ED-4DB2-BD59-A6C34878D82A}">
                    <a16:rowId xmlns:a16="http://schemas.microsoft.com/office/drawing/2014/main" val="10002"/>
                  </a:ext>
                </a:extLst>
              </a:tr>
            </a:tbl>
          </a:graphicData>
        </a:graphic>
      </p:graphicFrame>
      <p:sp>
        <p:nvSpPr>
          <p:cNvPr id="401" name="Google Shape;401;p69"/>
          <p:cNvSpPr/>
          <p:nvPr/>
        </p:nvSpPr>
        <p:spPr>
          <a:xfrm>
            <a:off x="5093086" y="1787874"/>
            <a:ext cx="600" cy="195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2" name="Google Shape;402;p69"/>
          <p:cNvSpPr/>
          <p:nvPr/>
        </p:nvSpPr>
        <p:spPr>
          <a:xfrm>
            <a:off x="5185314" y="2337212"/>
            <a:ext cx="7500" cy="108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3" name="Google Shape;403;p69"/>
          <p:cNvSpPr/>
          <p:nvPr/>
        </p:nvSpPr>
        <p:spPr>
          <a:xfrm>
            <a:off x="5181148" y="1871618"/>
            <a:ext cx="13200" cy="984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4" name="Google Shape;404;p69"/>
          <p:cNvSpPr/>
          <p:nvPr/>
        </p:nvSpPr>
        <p:spPr>
          <a:xfrm>
            <a:off x="4695627" y="1831359"/>
            <a:ext cx="48000" cy="750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05" name="Google Shape;405;p69"/>
          <p:cNvSpPr txBox="1"/>
          <p:nvPr/>
        </p:nvSpPr>
        <p:spPr>
          <a:xfrm>
            <a:off x="5221561" y="2226042"/>
            <a:ext cx="1446300" cy="3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3F3F3"/>
                </a:solidFill>
                <a:latin typeface="Arial"/>
                <a:ea typeface="Arial"/>
                <a:cs typeface="Arial"/>
                <a:sym typeface="Arial"/>
              </a:rPr>
              <a:t>days per week recruiter time saved</a:t>
            </a:r>
            <a:endParaRPr sz="1000" b="0" i="0" u="none" strike="noStrike" cap="none">
              <a:solidFill>
                <a:srgbClr val="F3F3F3"/>
              </a:solidFill>
              <a:latin typeface="Arial"/>
              <a:ea typeface="Arial"/>
              <a:cs typeface="Arial"/>
              <a:sym typeface="Arial"/>
            </a:endParaRPr>
          </a:p>
        </p:txBody>
      </p:sp>
      <p:sp>
        <p:nvSpPr>
          <p:cNvPr id="406" name="Google Shape;406;p69"/>
          <p:cNvSpPr txBox="1"/>
          <p:nvPr/>
        </p:nvSpPr>
        <p:spPr>
          <a:xfrm>
            <a:off x="2638231" y="3259055"/>
            <a:ext cx="1446300" cy="3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3F3F3"/>
                </a:solidFill>
                <a:latin typeface="Raleway"/>
                <a:ea typeface="Raleway"/>
                <a:cs typeface="Raleway"/>
                <a:sym typeface="Raleway"/>
              </a:rPr>
              <a:t>Candidate Satisfaction</a:t>
            </a:r>
            <a:endParaRPr sz="1000" b="0" i="0" u="none" strike="noStrike" cap="none">
              <a:solidFill>
                <a:srgbClr val="F3F3F3"/>
              </a:solidFill>
              <a:latin typeface="Raleway"/>
              <a:ea typeface="Raleway"/>
              <a:cs typeface="Raleway"/>
              <a:sym typeface="Raleway"/>
            </a:endParaRPr>
          </a:p>
        </p:txBody>
      </p:sp>
      <p:sp>
        <p:nvSpPr>
          <p:cNvPr id="407" name="Google Shape;407;p69"/>
          <p:cNvSpPr txBox="1"/>
          <p:nvPr/>
        </p:nvSpPr>
        <p:spPr>
          <a:xfrm>
            <a:off x="5221566" y="4355032"/>
            <a:ext cx="1446300" cy="3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3F3F3"/>
                </a:solidFill>
                <a:latin typeface="Arial"/>
                <a:ea typeface="Arial"/>
                <a:cs typeface="Arial"/>
                <a:sym typeface="Arial"/>
              </a:rPr>
              <a:t>Applicants served</a:t>
            </a:r>
            <a:endParaRPr sz="1000" b="0" i="0" u="none" strike="noStrike" cap="none">
              <a:solidFill>
                <a:srgbClr val="F3F3F3"/>
              </a:solidFill>
              <a:latin typeface="Arial"/>
              <a:ea typeface="Arial"/>
              <a:cs typeface="Arial"/>
              <a:sym typeface="Arial"/>
            </a:endParaRPr>
          </a:p>
        </p:txBody>
      </p:sp>
      <p:sp>
        <p:nvSpPr>
          <p:cNvPr id="408" name="Google Shape;408;p69"/>
          <p:cNvSpPr txBox="1"/>
          <p:nvPr/>
        </p:nvSpPr>
        <p:spPr>
          <a:xfrm>
            <a:off x="2638231" y="2227994"/>
            <a:ext cx="1446300" cy="3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2F3F58"/>
                </a:solidFill>
                <a:latin typeface="Raleway"/>
                <a:ea typeface="Raleway"/>
                <a:cs typeface="Raleway"/>
                <a:sym typeface="Raleway"/>
              </a:rPr>
              <a:t>Application Completion</a:t>
            </a:r>
            <a:endParaRPr sz="1000" b="0" i="0" u="none" strike="noStrike" cap="none">
              <a:solidFill>
                <a:srgbClr val="2F3F58"/>
              </a:solidFill>
              <a:latin typeface="Raleway"/>
              <a:ea typeface="Raleway"/>
              <a:cs typeface="Raleway"/>
              <a:sym typeface="Raleway"/>
            </a:endParaRPr>
          </a:p>
        </p:txBody>
      </p:sp>
      <p:sp>
        <p:nvSpPr>
          <p:cNvPr id="409" name="Google Shape;409;p69"/>
          <p:cNvSpPr txBox="1"/>
          <p:nvPr/>
        </p:nvSpPr>
        <p:spPr>
          <a:xfrm>
            <a:off x="5248403" y="1795367"/>
            <a:ext cx="1446300" cy="3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F3F3F3"/>
                </a:solidFill>
                <a:latin typeface="Arial"/>
                <a:ea typeface="Arial"/>
                <a:cs typeface="Arial"/>
                <a:sym typeface="Arial"/>
              </a:rPr>
              <a:t>2</a:t>
            </a:r>
            <a:endParaRPr sz="3600" b="1" i="0" u="none" strike="noStrike" cap="none">
              <a:solidFill>
                <a:srgbClr val="F3F3F3"/>
              </a:solidFill>
              <a:latin typeface="Arial"/>
              <a:ea typeface="Arial"/>
              <a:cs typeface="Arial"/>
              <a:sym typeface="Arial"/>
            </a:endParaRPr>
          </a:p>
        </p:txBody>
      </p:sp>
      <p:sp>
        <p:nvSpPr>
          <p:cNvPr id="410" name="Google Shape;410;p69"/>
          <p:cNvSpPr txBox="1"/>
          <p:nvPr/>
        </p:nvSpPr>
        <p:spPr>
          <a:xfrm>
            <a:off x="2638218" y="1795367"/>
            <a:ext cx="1446300" cy="3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2F3F58"/>
                </a:solidFill>
                <a:latin typeface="Raleway ExtraBold"/>
                <a:ea typeface="Raleway ExtraBold"/>
                <a:cs typeface="Raleway ExtraBold"/>
                <a:sym typeface="Raleway ExtraBold"/>
              </a:rPr>
              <a:t>94%</a:t>
            </a:r>
            <a:endParaRPr sz="3600" b="1" i="0" u="none" strike="noStrike" cap="none">
              <a:solidFill>
                <a:srgbClr val="2F3F58"/>
              </a:solidFill>
              <a:latin typeface="Raleway ExtraBold"/>
              <a:ea typeface="Raleway ExtraBold"/>
              <a:cs typeface="Raleway ExtraBold"/>
              <a:sym typeface="Raleway ExtraBold"/>
            </a:endParaRPr>
          </a:p>
        </p:txBody>
      </p:sp>
      <p:sp>
        <p:nvSpPr>
          <p:cNvPr id="411" name="Google Shape;411;p69"/>
          <p:cNvSpPr txBox="1"/>
          <p:nvPr/>
        </p:nvSpPr>
        <p:spPr>
          <a:xfrm>
            <a:off x="2638218" y="2879250"/>
            <a:ext cx="1446300" cy="3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F3F3F3"/>
                </a:solidFill>
                <a:latin typeface="Arial"/>
                <a:ea typeface="Arial"/>
                <a:cs typeface="Arial"/>
                <a:sym typeface="Arial"/>
              </a:rPr>
              <a:t>92%</a:t>
            </a:r>
            <a:endParaRPr sz="3600" b="1" i="0" u="none" strike="noStrike" cap="none">
              <a:solidFill>
                <a:srgbClr val="F3F3F3"/>
              </a:solidFill>
              <a:latin typeface="Arial"/>
              <a:ea typeface="Arial"/>
              <a:cs typeface="Arial"/>
              <a:sym typeface="Arial"/>
            </a:endParaRPr>
          </a:p>
        </p:txBody>
      </p:sp>
      <p:sp>
        <p:nvSpPr>
          <p:cNvPr id="412" name="Google Shape;412;p69"/>
          <p:cNvSpPr txBox="1"/>
          <p:nvPr/>
        </p:nvSpPr>
        <p:spPr>
          <a:xfrm>
            <a:off x="5221578" y="3949357"/>
            <a:ext cx="1446300" cy="3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F3F3F3"/>
                </a:solidFill>
                <a:latin typeface="Arial"/>
                <a:ea typeface="Arial"/>
                <a:cs typeface="Arial"/>
                <a:sym typeface="Arial"/>
              </a:rPr>
              <a:t>100%</a:t>
            </a:r>
            <a:endParaRPr sz="3600" b="1" i="0" u="none" strike="noStrike" cap="none">
              <a:solidFill>
                <a:srgbClr val="F3F3F3"/>
              </a:solidFill>
              <a:latin typeface="Arial"/>
              <a:ea typeface="Arial"/>
              <a:cs typeface="Arial"/>
              <a:sym typeface="Arial"/>
            </a:endParaRPr>
          </a:p>
        </p:txBody>
      </p:sp>
      <p:sp>
        <p:nvSpPr>
          <p:cNvPr id="413" name="Google Shape;413;p69"/>
          <p:cNvSpPr txBox="1"/>
          <p:nvPr/>
        </p:nvSpPr>
        <p:spPr>
          <a:xfrm>
            <a:off x="2638231" y="4355045"/>
            <a:ext cx="1446300" cy="3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2F3F58"/>
                </a:solidFill>
                <a:latin typeface="Raleway"/>
                <a:ea typeface="Raleway"/>
                <a:cs typeface="Raleway"/>
                <a:sym typeface="Raleway"/>
              </a:rPr>
              <a:t>Customer NPS</a:t>
            </a:r>
            <a:endParaRPr sz="1000" b="0" i="0" u="none" strike="noStrike" cap="none">
              <a:solidFill>
                <a:srgbClr val="2F3F58"/>
              </a:solidFill>
              <a:latin typeface="Raleway"/>
              <a:ea typeface="Raleway"/>
              <a:cs typeface="Raleway"/>
              <a:sym typeface="Raleway"/>
            </a:endParaRPr>
          </a:p>
        </p:txBody>
      </p:sp>
      <p:sp>
        <p:nvSpPr>
          <p:cNvPr id="414" name="Google Shape;414;p69"/>
          <p:cNvSpPr txBox="1"/>
          <p:nvPr/>
        </p:nvSpPr>
        <p:spPr>
          <a:xfrm>
            <a:off x="5221553" y="3259030"/>
            <a:ext cx="1446300" cy="3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07400"/>
                </a:solidFill>
                <a:latin typeface="Arial"/>
                <a:ea typeface="Arial"/>
                <a:cs typeface="Arial"/>
                <a:sym typeface="Arial"/>
              </a:rPr>
              <a:t>applicants require human help</a:t>
            </a:r>
            <a:endParaRPr sz="1000" b="0" i="0" u="none" strike="noStrike" cap="none">
              <a:solidFill>
                <a:srgbClr val="F07400"/>
              </a:solidFill>
              <a:latin typeface="Arial"/>
              <a:ea typeface="Arial"/>
              <a:cs typeface="Arial"/>
              <a:sym typeface="Arial"/>
            </a:endParaRPr>
          </a:p>
        </p:txBody>
      </p:sp>
      <p:sp>
        <p:nvSpPr>
          <p:cNvPr id="415" name="Google Shape;415;p69"/>
          <p:cNvSpPr txBox="1"/>
          <p:nvPr/>
        </p:nvSpPr>
        <p:spPr>
          <a:xfrm>
            <a:off x="5221578" y="2881488"/>
            <a:ext cx="1446300" cy="3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F07400"/>
                </a:solidFill>
                <a:latin typeface="Arial"/>
                <a:ea typeface="Arial"/>
                <a:cs typeface="Arial"/>
                <a:sym typeface="Arial"/>
              </a:rPr>
              <a:t>&lt; 5%</a:t>
            </a:r>
            <a:endParaRPr sz="3600" b="1" i="0" u="none" strike="noStrike" cap="none">
              <a:solidFill>
                <a:srgbClr val="F07400"/>
              </a:solidFill>
              <a:latin typeface="Arial"/>
              <a:ea typeface="Arial"/>
              <a:cs typeface="Arial"/>
              <a:sym typeface="Arial"/>
            </a:endParaRPr>
          </a:p>
        </p:txBody>
      </p:sp>
      <p:sp>
        <p:nvSpPr>
          <p:cNvPr id="416" name="Google Shape;416;p69"/>
          <p:cNvSpPr txBox="1"/>
          <p:nvPr/>
        </p:nvSpPr>
        <p:spPr>
          <a:xfrm>
            <a:off x="2638231" y="3931607"/>
            <a:ext cx="1446300" cy="31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2F3F58"/>
                </a:solidFill>
                <a:latin typeface="Arial"/>
                <a:ea typeface="Arial"/>
                <a:cs typeface="Arial"/>
                <a:sym typeface="Arial"/>
              </a:rPr>
              <a:t>97%</a:t>
            </a:r>
            <a:endParaRPr sz="3600" b="1" i="0" u="none" strike="noStrike" cap="none">
              <a:solidFill>
                <a:srgbClr val="2F3F58"/>
              </a:solidFill>
              <a:latin typeface="Arial"/>
              <a:ea typeface="Arial"/>
              <a:cs typeface="Arial"/>
              <a:sym typeface="Arial"/>
            </a:endParaRPr>
          </a:p>
        </p:txBody>
      </p:sp>
      <p:sp>
        <p:nvSpPr>
          <p:cNvPr id="417" name="Google Shape;417;p69"/>
          <p:cNvSpPr/>
          <p:nvPr/>
        </p:nvSpPr>
        <p:spPr>
          <a:xfrm>
            <a:off x="4247858" y="1278892"/>
            <a:ext cx="790500" cy="3539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8" name="Google Shape;418;p69"/>
          <p:cNvPicPr preferRelativeResize="0"/>
          <p:nvPr/>
        </p:nvPicPr>
        <p:blipFill rotWithShape="1">
          <a:blip r:embed="rId7">
            <a:alphaModFix amt="21000"/>
          </a:blip>
          <a:srcRect/>
          <a:stretch/>
        </p:blipFill>
        <p:spPr>
          <a:xfrm>
            <a:off x="208625" y="1426441"/>
            <a:ext cx="965900" cy="535890"/>
          </a:xfrm>
          <a:prstGeom prst="rect">
            <a:avLst/>
          </a:prstGeom>
          <a:noFill/>
          <a:ln>
            <a:noFill/>
          </a:ln>
        </p:spPr>
      </p:pic>
      <p:pic>
        <p:nvPicPr>
          <p:cNvPr id="419" name="Google Shape;419;p69"/>
          <p:cNvPicPr preferRelativeResize="0"/>
          <p:nvPr/>
        </p:nvPicPr>
        <p:blipFill rotWithShape="1">
          <a:blip r:embed="rId8">
            <a:alphaModFix amt="21000"/>
          </a:blip>
          <a:srcRect/>
          <a:stretch/>
        </p:blipFill>
        <p:spPr>
          <a:xfrm>
            <a:off x="221175" y="230799"/>
            <a:ext cx="1131104" cy="316800"/>
          </a:xfrm>
          <a:prstGeom prst="rect">
            <a:avLst/>
          </a:prstGeom>
          <a:noFill/>
          <a:ln>
            <a:noFill/>
          </a:ln>
        </p:spPr>
      </p:pic>
      <p:pic>
        <p:nvPicPr>
          <p:cNvPr id="420" name="Google Shape;420;p69"/>
          <p:cNvPicPr preferRelativeResize="0"/>
          <p:nvPr/>
        </p:nvPicPr>
        <p:blipFill rotWithShape="1">
          <a:blip r:embed="rId9">
            <a:alphaModFix amt="18000"/>
          </a:blip>
          <a:srcRect/>
          <a:stretch/>
        </p:blipFill>
        <p:spPr>
          <a:xfrm>
            <a:off x="7926753" y="1972561"/>
            <a:ext cx="965900" cy="315357"/>
          </a:xfrm>
          <a:prstGeom prst="rect">
            <a:avLst/>
          </a:prstGeom>
          <a:noFill/>
          <a:ln>
            <a:noFill/>
          </a:ln>
        </p:spPr>
      </p:pic>
      <p:pic>
        <p:nvPicPr>
          <p:cNvPr id="421" name="Google Shape;421;p69"/>
          <p:cNvPicPr preferRelativeResize="0"/>
          <p:nvPr/>
        </p:nvPicPr>
        <p:blipFill rotWithShape="1">
          <a:blip r:embed="rId10">
            <a:alphaModFix amt="21000"/>
          </a:blip>
          <a:srcRect/>
          <a:stretch/>
        </p:blipFill>
        <p:spPr>
          <a:xfrm>
            <a:off x="381656" y="2597899"/>
            <a:ext cx="619838" cy="566900"/>
          </a:xfrm>
          <a:prstGeom prst="rect">
            <a:avLst/>
          </a:prstGeom>
          <a:noFill/>
          <a:ln>
            <a:noFill/>
          </a:ln>
        </p:spPr>
      </p:pic>
      <p:pic>
        <p:nvPicPr>
          <p:cNvPr id="422" name="Google Shape;422;p69"/>
          <p:cNvPicPr preferRelativeResize="0"/>
          <p:nvPr/>
        </p:nvPicPr>
        <p:blipFill rotWithShape="1">
          <a:blip r:embed="rId11">
            <a:alphaModFix amt="21000"/>
          </a:blip>
          <a:srcRect/>
          <a:stretch/>
        </p:blipFill>
        <p:spPr>
          <a:xfrm>
            <a:off x="208626" y="2199977"/>
            <a:ext cx="965899" cy="226698"/>
          </a:xfrm>
          <a:prstGeom prst="rect">
            <a:avLst/>
          </a:prstGeom>
          <a:noFill/>
          <a:ln>
            <a:noFill/>
          </a:ln>
        </p:spPr>
      </p:pic>
      <p:pic>
        <p:nvPicPr>
          <p:cNvPr id="423" name="Google Shape;423;p69"/>
          <p:cNvPicPr preferRelativeResize="0"/>
          <p:nvPr/>
        </p:nvPicPr>
        <p:blipFill rotWithShape="1">
          <a:blip r:embed="rId12">
            <a:alphaModFix amt="18000"/>
          </a:blip>
          <a:srcRect t="29334" r="-10" b="27500"/>
          <a:stretch/>
        </p:blipFill>
        <p:spPr>
          <a:xfrm>
            <a:off x="7939366" y="2510773"/>
            <a:ext cx="940674" cy="406001"/>
          </a:xfrm>
          <a:prstGeom prst="rect">
            <a:avLst/>
          </a:prstGeom>
          <a:noFill/>
          <a:ln>
            <a:noFill/>
          </a:ln>
        </p:spPr>
      </p:pic>
      <p:pic>
        <p:nvPicPr>
          <p:cNvPr id="424" name="Google Shape;424;p69"/>
          <p:cNvPicPr preferRelativeResize="0"/>
          <p:nvPr/>
        </p:nvPicPr>
        <p:blipFill rotWithShape="1">
          <a:blip r:embed="rId13">
            <a:alphaModFix amt="18000"/>
          </a:blip>
          <a:srcRect l="14335" t="26174" r="14697" b="26425"/>
          <a:stretch/>
        </p:blipFill>
        <p:spPr>
          <a:xfrm>
            <a:off x="7939370" y="706503"/>
            <a:ext cx="940663" cy="356202"/>
          </a:xfrm>
          <a:prstGeom prst="rect">
            <a:avLst/>
          </a:prstGeom>
          <a:noFill/>
          <a:ln>
            <a:noFill/>
          </a:ln>
        </p:spPr>
      </p:pic>
      <p:pic>
        <p:nvPicPr>
          <p:cNvPr id="425" name="Google Shape;425;p69"/>
          <p:cNvPicPr preferRelativeResize="0"/>
          <p:nvPr/>
        </p:nvPicPr>
        <p:blipFill rotWithShape="1">
          <a:blip r:embed="rId14">
            <a:alphaModFix amt="21000"/>
          </a:blip>
          <a:srcRect/>
          <a:stretch/>
        </p:blipFill>
        <p:spPr>
          <a:xfrm>
            <a:off x="240100" y="4018325"/>
            <a:ext cx="902950" cy="410844"/>
          </a:xfrm>
          <a:prstGeom prst="rect">
            <a:avLst/>
          </a:prstGeom>
          <a:noFill/>
          <a:ln>
            <a:noFill/>
          </a:ln>
        </p:spPr>
      </p:pic>
      <p:pic>
        <p:nvPicPr>
          <p:cNvPr id="426" name="Google Shape;426;p69"/>
          <p:cNvPicPr preferRelativeResize="0"/>
          <p:nvPr/>
        </p:nvPicPr>
        <p:blipFill rotWithShape="1">
          <a:blip r:embed="rId15">
            <a:alphaModFix amt="18000"/>
          </a:blip>
          <a:srcRect l="7237" t="16296" r="7815" b="21879"/>
          <a:stretch/>
        </p:blipFill>
        <p:spPr>
          <a:xfrm>
            <a:off x="7958228" y="2997900"/>
            <a:ext cx="902950" cy="288877"/>
          </a:xfrm>
          <a:prstGeom prst="rect">
            <a:avLst/>
          </a:prstGeom>
          <a:noFill/>
          <a:ln>
            <a:noFill/>
          </a:ln>
        </p:spPr>
      </p:pic>
      <p:pic>
        <p:nvPicPr>
          <p:cNvPr id="427" name="Google Shape;427;p69"/>
          <p:cNvPicPr preferRelativeResize="0"/>
          <p:nvPr/>
        </p:nvPicPr>
        <p:blipFill rotWithShape="1">
          <a:blip r:embed="rId16">
            <a:alphaModFix amt="18000"/>
          </a:blip>
          <a:srcRect/>
          <a:stretch/>
        </p:blipFill>
        <p:spPr>
          <a:xfrm>
            <a:off x="8078803" y="3436027"/>
            <a:ext cx="661800" cy="661800"/>
          </a:xfrm>
          <a:prstGeom prst="rect">
            <a:avLst/>
          </a:prstGeom>
          <a:noFill/>
          <a:ln>
            <a:noFill/>
          </a:ln>
        </p:spPr>
      </p:pic>
      <p:pic>
        <p:nvPicPr>
          <p:cNvPr id="428" name="Google Shape;428;p69"/>
          <p:cNvPicPr preferRelativeResize="0"/>
          <p:nvPr/>
        </p:nvPicPr>
        <p:blipFill rotWithShape="1">
          <a:blip r:embed="rId17">
            <a:alphaModFix amt="18000"/>
          </a:blip>
          <a:srcRect/>
          <a:stretch/>
        </p:blipFill>
        <p:spPr>
          <a:xfrm>
            <a:off x="7939365" y="4226050"/>
            <a:ext cx="940675" cy="566898"/>
          </a:xfrm>
          <a:prstGeom prst="rect">
            <a:avLst/>
          </a:prstGeom>
          <a:noFill/>
          <a:ln>
            <a:noFill/>
          </a:ln>
        </p:spPr>
      </p:pic>
      <p:pic>
        <p:nvPicPr>
          <p:cNvPr id="429" name="Google Shape;429;p69"/>
          <p:cNvPicPr preferRelativeResize="0"/>
          <p:nvPr/>
        </p:nvPicPr>
        <p:blipFill rotWithShape="1">
          <a:blip r:embed="rId18">
            <a:alphaModFix amt="21000"/>
          </a:blip>
          <a:srcRect/>
          <a:stretch/>
        </p:blipFill>
        <p:spPr>
          <a:xfrm>
            <a:off x="208625" y="4485650"/>
            <a:ext cx="965900" cy="383834"/>
          </a:xfrm>
          <a:prstGeom prst="rect">
            <a:avLst/>
          </a:prstGeom>
          <a:noFill/>
          <a:ln>
            <a:noFill/>
          </a:ln>
        </p:spPr>
      </p:pic>
      <p:pic>
        <p:nvPicPr>
          <p:cNvPr id="430" name="Google Shape;430;p69"/>
          <p:cNvPicPr preferRelativeResize="0"/>
          <p:nvPr/>
        </p:nvPicPr>
        <p:blipFill rotWithShape="1">
          <a:blip r:embed="rId19">
            <a:alphaModFix amt="21000"/>
          </a:blip>
          <a:srcRect/>
          <a:stretch/>
        </p:blipFill>
        <p:spPr>
          <a:xfrm>
            <a:off x="304714" y="711804"/>
            <a:ext cx="773723" cy="533400"/>
          </a:xfrm>
          <a:prstGeom prst="rect">
            <a:avLst/>
          </a:prstGeom>
          <a:noFill/>
          <a:ln>
            <a:noFill/>
          </a:ln>
        </p:spPr>
      </p:pic>
      <p:pic>
        <p:nvPicPr>
          <p:cNvPr id="431" name="Google Shape;431;p69"/>
          <p:cNvPicPr preferRelativeResize="0"/>
          <p:nvPr/>
        </p:nvPicPr>
        <p:blipFill rotWithShape="1">
          <a:blip r:embed="rId20">
            <a:alphaModFix amt="21000"/>
          </a:blip>
          <a:srcRect/>
          <a:stretch/>
        </p:blipFill>
        <p:spPr>
          <a:xfrm>
            <a:off x="490011" y="3270009"/>
            <a:ext cx="403129" cy="566900"/>
          </a:xfrm>
          <a:prstGeom prst="rect">
            <a:avLst/>
          </a:prstGeom>
          <a:noFill/>
          <a:ln>
            <a:noFill/>
          </a:ln>
        </p:spPr>
      </p:pic>
      <p:pic>
        <p:nvPicPr>
          <p:cNvPr id="432" name="Google Shape;432;p69"/>
          <p:cNvPicPr preferRelativeResize="0"/>
          <p:nvPr/>
        </p:nvPicPr>
        <p:blipFill rotWithShape="1">
          <a:blip r:embed="rId21">
            <a:alphaModFix amt="18000"/>
          </a:blip>
          <a:srcRect/>
          <a:stretch/>
        </p:blipFill>
        <p:spPr>
          <a:xfrm>
            <a:off x="7894109" y="192469"/>
            <a:ext cx="1031187" cy="441937"/>
          </a:xfrm>
          <a:prstGeom prst="rect">
            <a:avLst/>
          </a:prstGeom>
          <a:noFill/>
          <a:ln>
            <a:noFill/>
          </a:ln>
        </p:spPr>
      </p:pic>
      <p:pic>
        <p:nvPicPr>
          <p:cNvPr id="433" name="Google Shape;433;p69"/>
          <p:cNvPicPr preferRelativeResize="0"/>
          <p:nvPr/>
        </p:nvPicPr>
        <p:blipFill rotWithShape="1">
          <a:blip r:embed="rId22">
            <a:alphaModFix amt="18000"/>
          </a:blip>
          <a:srcRect/>
          <a:stretch/>
        </p:blipFill>
        <p:spPr>
          <a:xfrm>
            <a:off x="8078803" y="1176150"/>
            <a:ext cx="661800" cy="5735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437"/>
        <p:cNvGrpSpPr/>
        <p:nvPr/>
      </p:nvGrpSpPr>
      <p:grpSpPr>
        <a:xfrm>
          <a:off x="0" y="0"/>
          <a:ext cx="0" cy="0"/>
          <a:chOff x="0" y="0"/>
          <a:chExt cx="0" cy="0"/>
        </a:xfrm>
      </p:grpSpPr>
      <p:sp>
        <p:nvSpPr>
          <p:cNvPr id="438" name="Google Shape;438;p70"/>
          <p:cNvSpPr/>
          <p:nvPr/>
        </p:nvSpPr>
        <p:spPr>
          <a:xfrm>
            <a:off x="588" y="13"/>
            <a:ext cx="9142813" cy="5143500"/>
          </a:xfrm>
          <a:custGeom>
            <a:avLst/>
            <a:gdLst/>
            <a:ahLst/>
            <a:cxnLst/>
            <a:rect l="l" t="t" r="r" b="b"/>
            <a:pathLst>
              <a:path w="3274060" h="5143500" extrusionOk="0">
                <a:moveTo>
                  <a:pt x="0" y="5143500"/>
                </a:moveTo>
                <a:lnTo>
                  <a:pt x="3273552" y="5143500"/>
                </a:lnTo>
                <a:lnTo>
                  <a:pt x="3273552" y="0"/>
                </a:lnTo>
                <a:lnTo>
                  <a:pt x="0" y="0"/>
                </a:lnTo>
                <a:lnTo>
                  <a:pt x="0" y="5143500"/>
                </a:lnTo>
                <a:close/>
              </a:path>
            </a:pathLst>
          </a:custGeom>
          <a:solidFill>
            <a:srgbClr val="314056"/>
          </a:solidFill>
          <a:ln>
            <a:noFill/>
          </a:ln>
          <a:effectLst>
            <a:outerShdw blurRad="57150" dist="19050" dir="5400000" algn="bl" rotWithShape="0">
              <a:srgbClr val="000000">
                <a:alpha val="93725"/>
              </a:srgbClr>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39" name="Google Shape;439;p70"/>
          <p:cNvSpPr txBox="1">
            <a:spLocks noGrp="1"/>
          </p:cNvSpPr>
          <p:nvPr>
            <p:ph type="title"/>
          </p:nvPr>
        </p:nvSpPr>
        <p:spPr>
          <a:xfrm>
            <a:off x="96700" y="210950"/>
            <a:ext cx="8971200" cy="1279500"/>
          </a:xfrm>
          <a:prstGeom prst="rect">
            <a:avLst/>
          </a:prstGeom>
          <a:noFill/>
          <a:ln>
            <a:noFill/>
          </a:ln>
        </p:spPr>
        <p:txBody>
          <a:bodyPr spcFirstLastPara="1" wrap="square" lIns="0" tIns="48250" rIns="0" bIns="0" anchor="t" anchorCtr="0">
            <a:noAutofit/>
          </a:bodyPr>
          <a:lstStyle/>
          <a:p>
            <a:pPr marL="12700" marR="5080" lvl="0" indent="0" algn="ctr" rtl="0">
              <a:lnSpc>
                <a:spcPct val="109090"/>
              </a:lnSpc>
              <a:spcBef>
                <a:spcPts val="0"/>
              </a:spcBef>
              <a:spcAft>
                <a:spcPts val="0"/>
              </a:spcAft>
              <a:buClr>
                <a:schemeClr val="dk1"/>
              </a:buClr>
              <a:buSzPts val="2800"/>
              <a:buFont typeface="Arial"/>
              <a:buNone/>
            </a:pPr>
            <a:r>
              <a:rPr lang="en" sz="3600" b="0" i="0" u="none" strike="noStrike" cap="none">
                <a:solidFill>
                  <a:srgbClr val="FFFFFF"/>
                </a:solidFill>
                <a:latin typeface="Raleway"/>
                <a:ea typeface="Raleway"/>
                <a:cs typeface="Raleway"/>
                <a:sym typeface="Raleway"/>
              </a:rPr>
              <a:t> MAKING RECRUITING </a:t>
            </a:r>
            <a:r>
              <a:rPr lang="en" sz="3600" b="1" i="0" u="none" strike="noStrike" cap="none">
                <a:solidFill>
                  <a:srgbClr val="FFFFFF"/>
                </a:solidFill>
                <a:latin typeface="Raleway"/>
                <a:ea typeface="Raleway"/>
                <a:cs typeface="Raleway"/>
                <a:sym typeface="Raleway"/>
              </a:rPr>
              <a:t>DELIGHTFUL</a:t>
            </a:r>
            <a:br>
              <a:rPr lang="en" sz="3600" b="0" i="0" u="none" strike="noStrike" cap="none">
                <a:solidFill>
                  <a:srgbClr val="FFFFFF"/>
                </a:solidFill>
                <a:latin typeface="Raleway"/>
                <a:ea typeface="Raleway"/>
                <a:cs typeface="Raleway"/>
                <a:sym typeface="Raleway"/>
              </a:rPr>
            </a:br>
            <a:r>
              <a:rPr lang="en" sz="3600" b="0" i="0" u="none" strike="noStrike" cap="none">
                <a:solidFill>
                  <a:srgbClr val="FFFFFF"/>
                </a:solidFill>
                <a:latin typeface="Raleway"/>
                <a:ea typeface="Raleway"/>
                <a:cs typeface="Raleway"/>
                <a:sym typeface="Raleway"/>
              </a:rPr>
              <a:t>AND </a:t>
            </a:r>
            <a:r>
              <a:rPr lang="en" sz="3600" b="1" i="0" u="none" strike="noStrike" cap="none">
                <a:solidFill>
                  <a:srgbClr val="FFFFFF"/>
                </a:solidFill>
                <a:latin typeface="Raleway"/>
                <a:ea typeface="Raleway"/>
                <a:cs typeface="Raleway"/>
                <a:sym typeface="Raleway"/>
              </a:rPr>
              <a:t>EFFICIENT</a:t>
            </a:r>
            <a:r>
              <a:rPr lang="en" sz="3600" b="0" i="0" u="none" strike="noStrike" cap="none">
                <a:solidFill>
                  <a:srgbClr val="FFFFFF"/>
                </a:solidFill>
                <a:latin typeface="Raleway"/>
                <a:ea typeface="Raleway"/>
                <a:cs typeface="Raleway"/>
                <a:sym typeface="Raleway"/>
              </a:rPr>
              <a:t> FOR </a:t>
            </a:r>
            <a:r>
              <a:rPr lang="en" sz="3600" b="1" i="0" u="none" strike="noStrike" cap="none">
                <a:solidFill>
                  <a:srgbClr val="FFFFFF"/>
                </a:solidFill>
                <a:latin typeface="Raleway"/>
                <a:ea typeface="Raleway"/>
                <a:cs typeface="Raleway"/>
                <a:sym typeface="Raleway"/>
              </a:rPr>
              <a:t>EVERYONE</a:t>
            </a:r>
            <a:endParaRPr sz="3600" b="1" i="0" u="none" strike="noStrike" cap="none">
              <a:solidFill>
                <a:srgbClr val="FFFFFF"/>
              </a:solidFill>
              <a:latin typeface="Raleway"/>
              <a:ea typeface="Raleway"/>
              <a:cs typeface="Raleway"/>
              <a:sym typeface="Raleway"/>
            </a:endParaRPr>
          </a:p>
        </p:txBody>
      </p:sp>
      <p:pic>
        <p:nvPicPr>
          <p:cNvPr id="440" name="Google Shape;440;p70"/>
          <p:cNvPicPr preferRelativeResize="0"/>
          <p:nvPr/>
        </p:nvPicPr>
        <p:blipFill rotWithShape="1">
          <a:blip r:embed="rId3">
            <a:alphaModFix/>
          </a:blip>
          <a:srcRect/>
          <a:stretch/>
        </p:blipFill>
        <p:spPr>
          <a:xfrm>
            <a:off x="6433788" y="2309813"/>
            <a:ext cx="466725" cy="523875"/>
          </a:xfrm>
          <a:prstGeom prst="rect">
            <a:avLst/>
          </a:prstGeom>
          <a:noFill/>
          <a:ln>
            <a:noFill/>
          </a:ln>
        </p:spPr>
      </p:pic>
      <p:grpSp>
        <p:nvGrpSpPr>
          <p:cNvPr id="441" name="Google Shape;441;p70"/>
          <p:cNvGrpSpPr/>
          <p:nvPr/>
        </p:nvGrpSpPr>
        <p:grpSpPr>
          <a:xfrm>
            <a:off x="222000" y="2088325"/>
            <a:ext cx="8610600" cy="1371600"/>
            <a:chOff x="222000" y="2088325"/>
            <a:chExt cx="8610600" cy="1371600"/>
          </a:xfrm>
        </p:grpSpPr>
        <p:grpSp>
          <p:nvGrpSpPr>
            <p:cNvPr id="442" name="Google Shape;442;p70"/>
            <p:cNvGrpSpPr/>
            <p:nvPr/>
          </p:nvGrpSpPr>
          <p:grpSpPr>
            <a:xfrm>
              <a:off x="222000" y="2088325"/>
              <a:ext cx="7162800" cy="1371600"/>
              <a:chOff x="298200" y="2164525"/>
              <a:chExt cx="7162800" cy="1371600"/>
            </a:xfrm>
          </p:grpSpPr>
          <p:sp>
            <p:nvSpPr>
              <p:cNvPr id="443" name="Google Shape;443;p70"/>
              <p:cNvSpPr/>
              <p:nvPr/>
            </p:nvSpPr>
            <p:spPr>
              <a:xfrm>
                <a:off x="298200" y="2164525"/>
                <a:ext cx="1371600" cy="1371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Arial"/>
                    <a:ea typeface="Arial"/>
                    <a:cs typeface="Arial"/>
                    <a:sym typeface="Arial"/>
                  </a:rPr>
                  <a:t>Talent Pool Engagement</a:t>
                </a:r>
                <a:endParaRPr sz="1000" b="0" i="0" u="none" strike="noStrike" cap="none">
                  <a:solidFill>
                    <a:srgbClr val="FFFFFF"/>
                  </a:solidFill>
                  <a:latin typeface="Arial"/>
                  <a:ea typeface="Arial"/>
                  <a:cs typeface="Arial"/>
                  <a:sym typeface="Arial"/>
                </a:endParaRPr>
              </a:p>
            </p:txBody>
          </p:sp>
          <p:sp>
            <p:nvSpPr>
              <p:cNvPr id="444" name="Google Shape;444;p70"/>
              <p:cNvSpPr/>
              <p:nvPr/>
            </p:nvSpPr>
            <p:spPr>
              <a:xfrm>
                <a:off x="1746000" y="2164525"/>
                <a:ext cx="1371600" cy="13716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Arial"/>
                    <a:ea typeface="Arial"/>
                    <a:cs typeface="Arial"/>
                    <a:sym typeface="Arial"/>
                  </a:rPr>
                  <a:t>Capture &amp; </a:t>
                </a:r>
                <a:br>
                  <a:rPr lang="en" sz="1000" b="0" i="0" u="none" strike="noStrike" cap="none">
                    <a:solidFill>
                      <a:srgbClr val="FFFFFF"/>
                    </a:solidFill>
                    <a:latin typeface="Arial"/>
                    <a:ea typeface="Arial"/>
                    <a:cs typeface="Arial"/>
                    <a:sym typeface="Arial"/>
                  </a:rPr>
                </a:br>
                <a:r>
                  <a:rPr lang="en" sz="1000" b="0" i="0" u="none" strike="noStrike" cap="none">
                    <a:solidFill>
                      <a:srgbClr val="FFFFFF"/>
                    </a:solidFill>
                    <a:latin typeface="Arial"/>
                    <a:ea typeface="Arial"/>
                    <a:cs typeface="Arial"/>
                    <a:sym typeface="Arial"/>
                  </a:rPr>
                  <a:t>Apply</a:t>
                </a:r>
                <a:endParaRPr sz="1000" b="0" i="0" u="none" strike="noStrike" cap="none">
                  <a:solidFill>
                    <a:srgbClr val="FFFFFF"/>
                  </a:solidFill>
                  <a:latin typeface="Arial"/>
                  <a:ea typeface="Arial"/>
                  <a:cs typeface="Arial"/>
                  <a:sym typeface="Arial"/>
                </a:endParaRPr>
              </a:p>
            </p:txBody>
          </p:sp>
          <p:sp>
            <p:nvSpPr>
              <p:cNvPr id="445" name="Google Shape;445;p70"/>
              <p:cNvSpPr/>
              <p:nvPr/>
            </p:nvSpPr>
            <p:spPr>
              <a:xfrm>
                <a:off x="3193800" y="2164525"/>
                <a:ext cx="1371600" cy="1371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br>
                  <a:rPr lang="en" sz="1400" b="0" i="0" u="none" strike="noStrike" cap="none">
                    <a:solidFill>
                      <a:srgbClr val="000000"/>
                    </a:solidFill>
                    <a:latin typeface="Arial"/>
                    <a:ea typeface="Arial"/>
                    <a:cs typeface="Arial"/>
                    <a:sym typeface="Arial"/>
                  </a:rPr>
                </a:br>
                <a:r>
                  <a:rPr lang="en" sz="1000" b="0" i="0" u="none" strike="noStrike" cap="none">
                    <a:solidFill>
                      <a:srgbClr val="FFFFFF"/>
                    </a:solidFill>
                    <a:latin typeface="Arial"/>
                    <a:ea typeface="Arial"/>
                    <a:cs typeface="Arial"/>
                    <a:sym typeface="Arial"/>
                  </a:rPr>
                  <a:t>Screen &amp; </a:t>
                </a:r>
                <a:br>
                  <a:rPr lang="en" sz="1000" b="0" i="0" u="none" strike="noStrike" cap="none">
                    <a:solidFill>
                      <a:srgbClr val="FFFFFF"/>
                    </a:solidFill>
                    <a:latin typeface="Arial"/>
                    <a:ea typeface="Arial"/>
                    <a:cs typeface="Arial"/>
                    <a:sym typeface="Arial"/>
                  </a:rPr>
                </a:br>
                <a:r>
                  <a:rPr lang="en" sz="1000" b="0" i="0" u="none" strike="noStrike" cap="none">
                    <a:solidFill>
                      <a:srgbClr val="FFFFFF"/>
                    </a:solidFill>
                    <a:latin typeface="Arial"/>
                    <a:ea typeface="Arial"/>
                    <a:cs typeface="Arial"/>
                    <a:sym typeface="Arial"/>
                  </a:rPr>
                  <a:t>Assess </a:t>
                </a:r>
                <a:endParaRPr sz="1000" b="0" i="0" u="none" strike="noStrike" cap="none">
                  <a:solidFill>
                    <a:srgbClr val="FFFFFF"/>
                  </a:solidFill>
                  <a:latin typeface="Arial"/>
                  <a:ea typeface="Arial"/>
                  <a:cs typeface="Arial"/>
                  <a:sym typeface="Arial"/>
                </a:endParaRPr>
              </a:p>
            </p:txBody>
          </p:sp>
          <p:sp>
            <p:nvSpPr>
              <p:cNvPr id="446" name="Google Shape;446;p70"/>
              <p:cNvSpPr/>
              <p:nvPr/>
            </p:nvSpPr>
            <p:spPr>
              <a:xfrm>
                <a:off x="4641600" y="2164525"/>
                <a:ext cx="1371600" cy="1371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br>
                  <a:rPr lang="en" sz="1400" b="0" i="0" u="none" strike="noStrike" cap="none">
                    <a:solidFill>
                      <a:srgbClr val="000000"/>
                    </a:solidFill>
                    <a:latin typeface="Arial"/>
                    <a:ea typeface="Arial"/>
                    <a:cs typeface="Arial"/>
                    <a:sym typeface="Arial"/>
                  </a:rPr>
                </a:br>
                <a:r>
                  <a:rPr lang="en" sz="1000" b="0" i="0" u="none" strike="noStrike" cap="none">
                    <a:solidFill>
                      <a:srgbClr val="FFFFFF"/>
                    </a:solidFill>
                    <a:latin typeface="Arial"/>
                    <a:ea typeface="Arial"/>
                    <a:cs typeface="Arial"/>
                    <a:sym typeface="Arial"/>
                  </a:rPr>
                  <a:t>Schedule</a:t>
                </a:r>
                <a:endParaRPr sz="10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Arial"/>
                    <a:ea typeface="Arial"/>
                    <a:cs typeface="Arial"/>
                    <a:sym typeface="Arial"/>
                  </a:rPr>
                  <a:t>Interviews</a:t>
                </a:r>
                <a:endParaRPr sz="1000" b="0" i="0" u="none" strike="noStrike" cap="none">
                  <a:solidFill>
                    <a:srgbClr val="FFFFFF"/>
                  </a:solidFill>
                  <a:latin typeface="Arial"/>
                  <a:ea typeface="Arial"/>
                  <a:cs typeface="Arial"/>
                  <a:sym typeface="Arial"/>
                </a:endParaRPr>
              </a:p>
            </p:txBody>
          </p:sp>
          <p:sp>
            <p:nvSpPr>
              <p:cNvPr id="447" name="Google Shape;447;p70"/>
              <p:cNvSpPr/>
              <p:nvPr/>
            </p:nvSpPr>
            <p:spPr>
              <a:xfrm>
                <a:off x="6089400" y="2164525"/>
                <a:ext cx="1371600" cy="1371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br>
                  <a:rPr lang="en" sz="1400" b="0" i="0" u="none" strike="noStrike" cap="none">
                    <a:solidFill>
                      <a:srgbClr val="000000"/>
                    </a:solidFill>
                    <a:latin typeface="Arial"/>
                    <a:ea typeface="Arial"/>
                    <a:cs typeface="Arial"/>
                    <a:sym typeface="Arial"/>
                  </a:rPr>
                </a:br>
                <a:r>
                  <a:rPr lang="en" sz="1000" b="0" i="0" u="none" strike="noStrike" cap="none">
                    <a:solidFill>
                      <a:srgbClr val="FFFFFF"/>
                    </a:solidFill>
                    <a:latin typeface="Arial"/>
                    <a:ea typeface="Arial"/>
                    <a:cs typeface="Arial"/>
                    <a:sym typeface="Arial"/>
                  </a:rPr>
                  <a:t>New Hire </a:t>
                </a:r>
                <a:br>
                  <a:rPr lang="en" sz="1000" b="0" i="0" u="none" strike="noStrike" cap="none">
                    <a:solidFill>
                      <a:srgbClr val="FFFFFF"/>
                    </a:solidFill>
                    <a:latin typeface="Arial"/>
                    <a:ea typeface="Arial"/>
                    <a:cs typeface="Arial"/>
                    <a:sym typeface="Arial"/>
                  </a:rPr>
                </a:br>
                <a:r>
                  <a:rPr lang="en" sz="1000" b="0" i="0" u="none" strike="noStrike" cap="none">
                    <a:solidFill>
                      <a:srgbClr val="FFFFFF"/>
                    </a:solidFill>
                    <a:latin typeface="Arial"/>
                    <a:ea typeface="Arial"/>
                    <a:cs typeface="Arial"/>
                    <a:sym typeface="Arial"/>
                  </a:rPr>
                  <a:t>Check-Ins</a:t>
                </a:r>
                <a:endParaRPr sz="1000" b="0" i="0" u="none" strike="noStrike" cap="none">
                  <a:solidFill>
                    <a:srgbClr val="FFFFFF"/>
                  </a:solidFill>
                  <a:latin typeface="Arial"/>
                  <a:ea typeface="Arial"/>
                  <a:cs typeface="Arial"/>
                  <a:sym typeface="Arial"/>
                </a:endParaRPr>
              </a:p>
            </p:txBody>
          </p:sp>
        </p:grpSp>
        <p:sp>
          <p:nvSpPr>
            <p:cNvPr id="448" name="Google Shape;448;p70"/>
            <p:cNvSpPr/>
            <p:nvPr/>
          </p:nvSpPr>
          <p:spPr>
            <a:xfrm>
              <a:off x="7461000" y="2088325"/>
              <a:ext cx="1371600" cy="1371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br>
                <a:rPr lang="en" sz="1400" b="0" i="0" u="none" strike="noStrike" cap="none">
                  <a:solidFill>
                    <a:srgbClr val="000000"/>
                  </a:solidFill>
                  <a:latin typeface="Arial"/>
                  <a:ea typeface="Arial"/>
                  <a:cs typeface="Arial"/>
                  <a:sym typeface="Arial"/>
                </a:rPr>
              </a:br>
              <a:r>
                <a:rPr lang="en" sz="1000" b="0" i="0" u="none" strike="noStrike" cap="none">
                  <a:solidFill>
                    <a:srgbClr val="FFFFFF"/>
                  </a:solidFill>
                  <a:latin typeface="Arial"/>
                  <a:ea typeface="Arial"/>
                  <a:cs typeface="Arial"/>
                  <a:sym typeface="Arial"/>
                </a:rPr>
                <a:t>Employee </a:t>
              </a:r>
              <a:endParaRPr sz="10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Arial"/>
                  <a:ea typeface="Arial"/>
                  <a:cs typeface="Arial"/>
                  <a:sym typeface="Arial"/>
                </a:rPr>
                <a:t>Referral</a:t>
              </a:r>
              <a:endParaRPr sz="1000" b="0" i="0" u="none" strike="noStrike" cap="none">
                <a:solidFill>
                  <a:srgbClr val="FFFFFF"/>
                </a:solidFill>
                <a:latin typeface="Arial"/>
                <a:ea typeface="Arial"/>
                <a:cs typeface="Arial"/>
                <a:sym typeface="Arial"/>
              </a:endParaRPr>
            </a:p>
          </p:txBody>
        </p:sp>
        <p:pic>
          <p:nvPicPr>
            <p:cNvPr id="449" name="Google Shape;449;p70"/>
            <p:cNvPicPr preferRelativeResize="0"/>
            <p:nvPr/>
          </p:nvPicPr>
          <p:blipFill rotWithShape="1">
            <a:blip r:embed="rId4">
              <a:alphaModFix/>
            </a:blip>
            <a:srcRect/>
            <a:stretch/>
          </p:blipFill>
          <p:spPr>
            <a:xfrm>
              <a:off x="666750" y="2309813"/>
              <a:ext cx="495300" cy="523875"/>
            </a:xfrm>
            <a:prstGeom prst="rect">
              <a:avLst/>
            </a:prstGeom>
            <a:noFill/>
            <a:ln>
              <a:noFill/>
            </a:ln>
          </p:spPr>
        </p:pic>
        <p:pic>
          <p:nvPicPr>
            <p:cNvPr id="450" name="Google Shape;450;p70"/>
            <p:cNvPicPr preferRelativeResize="0"/>
            <p:nvPr/>
          </p:nvPicPr>
          <p:blipFill rotWithShape="1">
            <a:blip r:embed="rId5">
              <a:alphaModFix/>
            </a:blip>
            <a:srcRect/>
            <a:stretch/>
          </p:blipFill>
          <p:spPr>
            <a:xfrm>
              <a:off x="2163650" y="2309813"/>
              <a:ext cx="381000" cy="523875"/>
            </a:xfrm>
            <a:prstGeom prst="rect">
              <a:avLst/>
            </a:prstGeom>
            <a:noFill/>
            <a:ln>
              <a:noFill/>
            </a:ln>
          </p:spPr>
        </p:pic>
        <p:pic>
          <p:nvPicPr>
            <p:cNvPr id="451" name="Google Shape;451;p70"/>
            <p:cNvPicPr preferRelativeResize="0"/>
            <p:nvPr/>
          </p:nvPicPr>
          <p:blipFill rotWithShape="1">
            <a:blip r:embed="rId6">
              <a:alphaModFix/>
            </a:blip>
            <a:srcRect/>
            <a:stretch/>
          </p:blipFill>
          <p:spPr>
            <a:xfrm>
              <a:off x="4970963" y="2309800"/>
              <a:ext cx="466725" cy="523875"/>
            </a:xfrm>
            <a:prstGeom prst="rect">
              <a:avLst/>
            </a:prstGeom>
            <a:noFill/>
            <a:ln>
              <a:noFill/>
            </a:ln>
          </p:spPr>
        </p:pic>
        <p:pic>
          <p:nvPicPr>
            <p:cNvPr id="452" name="Google Shape;452;p70"/>
            <p:cNvPicPr preferRelativeResize="0"/>
            <p:nvPr/>
          </p:nvPicPr>
          <p:blipFill rotWithShape="1">
            <a:blip r:embed="rId7">
              <a:alphaModFix/>
            </a:blip>
            <a:srcRect/>
            <a:stretch/>
          </p:blipFill>
          <p:spPr>
            <a:xfrm>
              <a:off x="3524438" y="2309788"/>
              <a:ext cx="466725" cy="523875"/>
            </a:xfrm>
            <a:prstGeom prst="rect">
              <a:avLst/>
            </a:prstGeom>
            <a:noFill/>
            <a:ln>
              <a:noFill/>
            </a:ln>
          </p:spPr>
        </p:pic>
      </p:grpSp>
      <p:pic>
        <p:nvPicPr>
          <p:cNvPr id="453" name="Google Shape;453;p70"/>
          <p:cNvPicPr preferRelativeResize="0"/>
          <p:nvPr/>
        </p:nvPicPr>
        <p:blipFill rotWithShape="1">
          <a:blip r:embed="rId8">
            <a:alphaModFix/>
          </a:blip>
          <a:srcRect/>
          <a:stretch/>
        </p:blipFill>
        <p:spPr>
          <a:xfrm>
            <a:off x="7722925" y="2309788"/>
            <a:ext cx="847725" cy="523875"/>
          </a:xfrm>
          <a:prstGeom prst="rect">
            <a:avLst/>
          </a:prstGeom>
          <a:noFill/>
          <a:ln>
            <a:noFill/>
          </a:ln>
        </p:spPr>
      </p:pic>
      <p:pic>
        <p:nvPicPr>
          <p:cNvPr id="454" name="Google Shape;454;p70"/>
          <p:cNvPicPr preferRelativeResize="0"/>
          <p:nvPr/>
        </p:nvPicPr>
        <p:blipFill rotWithShape="1">
          <a:blip r:embed="rId9">
            <a:alphaModFix/>
          </a:blip>
          <a:srcRect/>
          <a:stretch/>
        </p:blipFill>
        <p:spPr>
          <a:xfrm>
            <a:off x="7536140" y="4447950"/>
            <a:ext cx="1296460" cy="523875"/>
          </a:xfrm>
          <a:prstGeom prst="rect">
            <a:avLst/>
          </a:prstGeom>
          <a:noFill/>
          <a:ln>
            <a:noFill/>
          </a:ln>
        </p:spPr>
      </p:pic>
      <p:grpSp>
        <p:nvGrpSpPr>
          <p:cNvPr id="455" name="Google Shape;455;p70"/>
          <p:cNvGrpSpPr/>
          <p:nvPr/>
        </p:nvGrpSpPr>
        <p:grpSpPr>
          <a:xfrm>
            <a:off x="1563525" y="3840607"/>
            <a:ext cx="5816100" cy="594900"/>
            <a:chOff x="1563525" y="3840607"/>
            <a:chExt cx="5816100" cy="594900"/>
          </a:xfrm>
        </p:grpSpPr>
        <p:sp>
          <p:nvSpPr>
            <p:cNvPr id="456" name="Google Shape;456;p70"/>
            <p:cNvSpPr txBox="1"/>
            <p:nvPr/>
          </p:nvSpPr>
          <p:spPr>
            <a:xfrm>
              <a:off x="1563525" y="3881675"/>
              <a:ext cx="5816100" cy="31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FFFFFF"/>
                  </a:solidFill>
                  <a:latin typeface="Raleway"/>
                  <a:ea typeface="Raleway"/>
                  <a:cs typeface="Raleway"/>
                  <a:sym typeface="Raleway"/>
                </a:rPr>
                <a:t>The             End-to-End A.I. Recruiter</a:t>
              </a:r>
              <a:endParaRPr sz="2400" b="0" i="0" u="none" strike="noStrike" cap="none">
                <a:solidFill>
                  <a:srgbClr val="FFFFFF"/>
                </a:solidFill>
                <a:latin typeface="Raleway"/>
                <a:ea typeface="Raleway"/>
                <a:cs typeface="Raleway"/>
                <a:sym typeface="Raleway"/>
              </a:endParaRPr>
            </a:p>
          </p:txBody>
        </p:sp>
        <p:sp>
          <p:nvSpPr>
            <p:cNvPr id="457" name="Google Shape;457;p70"/>
            <p:cNvSpPr/>
            <p:nvPr/>
          </p:nvSpPr>
          <p:spPr>
            <a:xfrm rot="-1322943">
              <a:off x="2598490" y="3978979"/>
              <a:ext cx="799147" cy="318155"/>
            </a:xfrm>
            <a:prstGeom prst="roundRect">
              <a:avLst>
                <a:gd name="adj" fmla="val 16667"/>
              </a:avLst>
            </a:prstGeom>
            <a:solidFill>
              <a:srgbClr val="E3773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FFFFFF"/>
                  </a:solidFill>
                  <a:latin typeface="Raleway"/>
                  <a:ea typeface="Raleway"/>
                  <a:cs typeface="Raleway"/>
                  <a:sym typeface="Raleway"/>
                </a:rPr>
                <a:t>only</a:t>
              </a:r>
              <a:endParaRPr sz="2000" b="1" i="0" u="none" strike="noStrike" cap="none">
                <a:solidFill>
                  <a:srgbClr val="FFFFFF"/>
                </a:solidFill>
                <a:latin typeface="Raleway"/>
                <a:ea typeface="Raleway"/>
                <a:cs typeface="Raleway"/>
                <a:sym typeface="Raleway"/>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1"/>
          <p:cNvSpPr/>
          <p:nvPr/>
        </p:nvSpPr>
        <p:spPr>
          <a:xfrm>
            <a:off x="588" y="13"/>
            <a:ext cx="9142813" cy="5143500"/>
          </a:xfrm>
          <a:custGeom>
            <a:avLst/>
            <a:gdLst/>
            <a:ahLst/>
            <a:cxnLst/>
            <a:rect l="l" t="t" r="r" b="b"/>
            <a:pathLst>
              <a:path w="3274060" h="5143500" extrusionOk="0">
                <a:moveTo>
                  <a:pt x="0" y="5143500"/>
                </a:moveTo>
                <a:lnTo>
                  <a:pt x="3273552" y="5143500"/>
                </a:lnTo>
                <a:lnTo>
                  <a:pt x="3273552" y="0"/>
                </a:lnTo>
                <a:lnTo>
                  <a:pt x="0" y="0"/>
                </a:lnTo>
                <a:lnTo>
                  <a:pt x="0" y="5143500"/>
                </a:lnTo>
                <a:close/>
              </a:path>
            </a:pathLst>
          </a:custGeom>
          <a:solidFill>
            <a:srgbClr val="A5A5A5"/>
          </a:solidFill>
          <a:ln>
            <a:noFill/>
          </a:ln>
          <a:effectLst>
            <a:outerShdw blurRad="57150" dist="19050" dir="5400000" algn="bl" rotWithShape="0">
              <a:srgbClr val="000000">
                <a:alpha val="93725"/>
              </a:srgbClr>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Arial"/>
              <a:ea typeface="Arial"/>
              <a:cs typeface="Arial"/>
              <a:sym typeface="Arial"/>
            </a:endParaRPr>
          </a:p>
        </p:txBody>
      </p:sp>
      <p:sp>
        <p:nvSpPr>
          <p:cNvPr id="463" name="Google Shape;463;p71"/>
          <p:cNvSpPr txBox="1">
            <a:spLocks noGrp="1"/>
          </p:cNvSpPr>
          <p:nvPr>
            <p:ph type="title"/>
          </p:nvPr>
        </p:nvSpPr>
        <p:spPr>
          <a:xfrm>
            <a:off x="85814" y="341579"/>
            <a:ext cx="8971200" cy="1279500"/>
          </a:xfrm>
          <a:prstGeom prst="rect">
            <a:avLst/>
          </a:prstGeom>
          <a:noFill/>
          <a:ln>
            <a:noFill/>
          </a:ln>
        </p:spPr>
        <p:txBody>
          <a:bodyPr spcFirstLastPara="1" wrap="square" lIns="0" tIns="48250" rIns="0" bIns="0" anchor="t" anchorCtr="0">
            <a:noAutofit/>
          </a:bodyPr>
          <a:lstStyle/>
          <a:p>
            <a:pPr marL="12700" marR="5080" lvl="0" indent="0" algn="ctr" rtl="0">
              <a:lnSpc>
                <a:spcPct val="109090"/>
              </a:lnSpc>
              <a:spcBef>
                <a:spcPts val="0"/>
              </a:spcBef>
              <a:spcAft>
                <a:spcPts val="0"/>
              </a:spcAft>
              <a:buClr>
                <a:schemeClr val="dk1"/>
              </a:buClr>
              <a:buSzPts val="2800"/>
              <a:buFont typeface="Arial"/>
              <a:buNone/>
            </a:pPr>
            <a:r>
              <a:rPr lang="en" sz="3600">
                <a:solidFill>
                  <a:srgbClr val="2F3F58"/>
                </a:solidFill>
                <a:latin typeface="Raleway"/>
                <a:ea typeface="Raleway"/>
                <a:cs typeface="Raleway"/>
                <a:sym typeface="Raleway"/>
              </a:rPr>
              <a:t>Ask me about our </a:t>
            </a:r>
            <a:r>
              <a:rPr lang="en" sz="3600" b="1">
                <a:solidFill>
                  <a:srgbClr val="2F3F58"/>
                </a:solidFill>
                <a:latin typeface="Raleway"/>
                <a:ea typeface="Raleway"/>
                <a:cs typeface="Raleway"/>
                <a:sym typeface="Raleway"/>
              </a:rPr>
              <a:t>Pilot Program</a:t>
            </a:r>
            <a:r>
              <a:rPr lang="en" sz="3600">
                <a:solidFill>
                  <a:srgbClr val="2F3F58"/>
                </a:solidFill>
                <a:latin typeface="Raleway"/>
                <a:ea typeface="Raleway"/>
                <a:cs typeface="Raleway"/>
                <a:sym typeface="Raleway"/>
              </a:rPr>
              <a:t> via email: bennetts@allyo.com </a:t>
            </a:r>
            <a:endParaRPr sz="3600" i="0" u="none" strike="noStrike" cap="none">
              <a:solidFill>
                <a:srgbClr val="2F3F58"/>
              </a:solidFill>
              <a:latin typeface="Raleway"/>
              <a:ea typeface="Raleway"/>
              <a:cs typeface="Raleway"/>
              <a:sym typeface="Raleway"/>
            </a:endParaRPr>
          </a:p>
        </p:txBody>
      </p:sp>
      <p:grpSp>
        <p:nvGrpSpPr>
          <p:cNvPr id="464" name="Google Shape;464;p71"/>
          <p:cNvGrpSpPr/>
          <p:nvPr/>
        </p:nvGrpSpPr>
        <p:grpSpPr>
          <a:xfrm>
            <a:off x="576938" y="2231571"/>
            <a:ext cx="8088091" cy="1632991"/>
            <a:chOff x="674912" y="1894113"/>
            <a:chExt cx="8088091" cy="1632991"/>
          </a:xfrm>
        </p:grpSpPr>
        <p:grpSp>
          <p:nvGrpSpPr>
            <p:cNvPr id="465" name="Google Shape;465;p71"/>
            <p:cNvGrpSpPr/>
            <p:nvPr/>
          </p:nvGrpSpPr>
          <p:grpSpPr>
            <a:xfrm>
              <a:off x="674912" y="1894113"/>
              <a:ext cx="3754188" cy="1621971"/>
              <a:chOff x="674912" y="1894113"/>
              <a:chExt cx="3754188" cy="1621971"/>
            </a:xfrm>
          </p:grpSpPr>
          <p:sp>
            <p:nvSpPr>
              <p:cNvPr id="466" name="Google Shape;466;p71"/>
              <p:cNvSpPr/>
              <p:nvPr/>
            </p:nvSpPr>
            <p:spPr>
              <a:xfrm>
                <a:off x="674912" y="1894113"/>
                <a:ext cx="1698171" cy="1621971"/>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7" name="Google Shape;467;p71"/>
              <p:cNvSpPr txBox="1"/>
              <p:nvPr/>
            </p:nvSpPr>
            <p:spPr>
              <a:xfrm>
                <a:off x="2480600" y="2341735"/>
                <a:ext cx="19485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dirty="0" err="1">
                    <a:solidFill>
                      <a:schemeClr val="lt1"/>
                    </a:solidFill>
                    <a:latin typeface="Raleway"/>
                    <a:ea typeface="Raleway"/>
                    <a:cs typeface="Raleway"/>
                    <a:sym typeface="Raleway"/>
                  </a:rPr>
                  <a:t>Raahul</a:t>
                </a:r>
                <a:r>
                  <a:rPr lang="en" sz="1400" b="1" i="0" u="none" strike="noStrike" cap="none" dirty="0">
                    <a:solidFill>
                      <a:schemeClr val="lt1"/>
                    </a:solidFill>
                    <a:latin typeface="Raleway"/>
                    <a:ea typeface="Raleway"/>
                    <a:cs typeface="Raleway"/>
                    <a:sym typeface="Raleway"/>
                  </a:rPr>
                  <a:t> Srinivasan</a:t>
                </a:r>
                <a:br>
                  <a:rPr lang="en" sz="1400" b="0" i="0" u="none" strike="noStrike" cap="none" dirty="0">
                    <a:solidFill>
                      <a:schemeClr val="lt1"/>
                    </a:solidFill>
                    <a:latin typeface="Raleway Light"/>
                    <a:ea typeface="Raleway Light"/>
                    <a:cs typeface="Raleway Light"/>
                    <a:sym typeface="Raleway Light"/>
                  </a:rPr>
                </a:br>
                <a:r>
                  <a:rPr lang="en" sz="1400" b="0" i="0" u="none" strike="noStrike" cap="none" dirty="0">
                    <a:solidFill>
                      <a:schemeClr val="lt1"/>
                    </a:solidFill>
                    <a:latin typeface="Raleway Light"/>
                    <a:ea typeface="Raleway Light"/>
                    <a:cs typeface="Raleway Light"/>
                    <a:sym typeface="Raleway Light"/>
                  </a:rPr>
                  <a:t>Product Manager</a:t>
                </a:r>
                <a:br>
                  <a:rPr lang="en" sz="1400" b="0" i="0" u="none" strike="noStrike" cap="none" dirty="0">
                    <a:solidFill>
                      <a:schemeClr val="lt1"/>
                    </a:solidFill>
                    <a:latin typeface="Raleway Light"/>
                    <a:ea typeface="Raleway Light"/>
                    <a:cs typeface="Raleway Light"/>
                    <a:sym typeface="Raleway Light"/>
                  </a:rPr>
                </a:br>
                <a:r>
                  <a:rPr lang="en" sz="1400" b="0" i="0" u="none" strike="noStrike" cap="none" dirty="0">
                    <a:solidFill>
                      <a:schemeClr val="lt1"/>
                    </a:solidFill>
                    <a:latin typeface="Raleway Light"/>
                    <a:ea typeface="Raleway Light"/>
                    <a:cs typeface="Raleway Light"/>
                    <a:sym typeface="Raleway Light"/>
                  </a:rPr>
                  <a:t>e: </a:t>
                </a:r>
                <a:r>
                  <a:rPr lang="en" sz="1400" b="0" i="0" strike="noStrike" cap="none" dirty="0" err="1">
                    <a:solidFill>
                      <a:schemeClr val="lt1"/>
                    </a:solidFill>
                    <a:latin typeface="Raleway Light"/>
                    <a:ea typeface="Raleway Light"/>
                    <a:cs typeface="Raleway Light"/>
                    <a:sym typeface="Raleway Light"/>
                  </a:rPr>
                  <a:t>raahul@allyo</a:t>
                </a:r>
                <a:r>
                  <a:rPr lang="en" dirty="0" err="1">
                    <a:solidFill>
                      <a:schemeClr val="lt1"/>
                    </a:solidFill>
                    <a:latin typeface="Raleway Light"/>
                    <a:ea typeface="Raleway Light"/>
                    <a:cs typeface="Raleway Light"/>
                    <a:sym typeface="Raleway Light"/>
                  </a:rPr>
                  <a:t>.com</a:t>
                </a:r>
                <a:r>
                  <a:rPr lang="en" dirty="0">
                    <a:solidFill>
                      <a:schemeClr val="lt1"/>
                    </a:solidFill>
                    <a:latin typeface="Raleway Light"/>
                    <a:ea typeface="Raleway Light"/>
                    <a:cs typeface="Raleway Light"/>
                    <a:sym typeface="Raleway Light"/>
                  </a:rPr>
                  <a:t> </a:t>
                </a:r>
                <a:endParaRPr sz="1400" b="0" i="0" u="none" strike="noStrike" cap="none" dirty="0">
                  <a:solidFill>
                    <a:schemeClr val="lt1"/>
                  </a:solidFill>
                  <a:latin typeface="Raleway Light"/>
                  <a:ea typeface="Raleway Light"/>
                  <a:cs typeface="Raleway Light"/>
                  <a:sym typeface="Raleway Light"/>
                </a:endParaRPr>
              </a:p>
            </p:txBody>
          </p:sp>
        </p:grpSp>
        <p:grpSp>
          <p:nvGrpSpPr>
            <p:cNvPr id="468" name="Google Shape;468;p71"/>
            <p:cNvGrpSpPr/>
            <p:nvPr/>
          </p:nvGrpSpPr>
          <p:grpSpPr>
            <a:xfrm>
              <a:off x="4855030" y="1905004"/>
              <a:ext cx="3907973" cy="1622100"/>
              <a:chOff x="4855030" y="3646713"/>
              <a:chExt cx="3907973" cy="1622100"/>
            </a:xfrm>
          </p:grpSpPr>
          <p:sp>
            <p:nvSpPr>
              <p:cNvPr id="469" name="Google Shape;469;p71"/>
              <p:cNvSpPr/>
              <p:nvPr/>
            </p:nvSpPr>
            <p:spPr>
              <a:xfrm>
                <a:off x="4855030" y="3646713"/>
                <a:ext cx="1698300" cy="1622100"/>
              </a:xfrm>
              <a:prstGeom prst="ellipse">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0" name="Google Shape;470;p71"/>
              <p:cNvSpPr txBox="1"/>
              <p:nvPr/>
            </p:nvSpPr>
            <p:spPr>
              <a:xfrm>
                <a:off x="6662057" y="3907971"/>
                <a:ext cx="2100946" cy="116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dirty="0">
                    <a:solidFill>
                      <a:schemeClr val="lt1"/>
                    </a:solidFill>
                    <a:latin typeface="Raleway"/>
                    <a:ea typeface="Raleway"/>
                    <a:cs typeface="Raleway"/>
                    <a:sym typeface="Raleway"/>
                  </a:rPr>
                  <a:t>Bennett Sung</a:t>
                </a:r>
                <a:br>
                  <a:rPr lang="en" sz="1400" i="0" u="none" strike="noStrike" cap="none" dirty="0">
                    <a:solidFill>
                      <a:schemeClr val="lt1"/>
                    </a:solidFill>
                    <a:latin typeface="Raleway"/>
                    <a:ea typeface="Raleway"/>
                    <a:cs typeface="Raleway"/>
                    <a:sym typeface="Raleway"/>
                  </a:rPr>
                </a:br>
                <a:r>
                  <a:rPr lang="en" sz="1400" i="0" u="none" strike="noStrike" cap="none" dirty="0">
                    <a:solidFill>
                      <a:schemeClr val="lt1"/>
                    </a:solidFill>
                    <a:latin typeface="Raleway"/>
                    <a:ea typeface="Raleway"/>
                    <a:cs typeface="Raleway"/>
                    <a:sym typeface="Raleway"/>
                  </a:rPr>
                  <a:t>Head of Marketing</a:t>
                </a:r>
                <a:br>
                  <a:rPr lang="en" sz="1400" i="0" u="none" strike="noStrike" cap="none" dirty="0">
                    <a:solidFill>
                      <a:schemeClr val="lt1"/>
                    </a:solidFill>
                    <a:latin typeface="Raleway"/>
                    <a:ea typeface="Raleway"/>
                    <a:cs typeface="Raleway"/>
                    <a:sym typeface="Raleway"/>
                  </a:rPr>
                </a:br>
                <a:r>
                  <a:rPr lang="en" sz="1400" i="0" u="none" strike="noStrike" cap="none" dirty="0">
                    <a:solidFill>
                      <a:schemeClr val="lt1"/>
                    </a:solidFill>
                    <a:latin typeface="Raleway"/>
                    <a:ea typeface="Raleway"/>
                    <a:cs typeface="Raleway"/>
                    <a:sym typeface="Raleway"/>
                  </a:rPr>
                  <a:t>e: </a:t>
                </a:r>
                <a:r>
                  <a:rPr lang="en" sz="1400" i="0" u="none" strike="noStrike" cap="none" dirty="0" err="1">
                    <a:solidFill>
                      <a:schemeClr val="lt1"/>
                    </a:solidFill>
                    <a:latin typeface="Raleway"/>
                    <a:ea typeface="Raleway"/>
                    <a:cs typeface="Raleway"/>
                    <a:sym typeface="Raleway"/>
                  </a:rPr>
                  <a:t>bennett@allyo.com</a:t>
                </a:r>
                <a:br>
                  <a:rPr lang="en" sz="1400" i="0" u="none" strike="noStrike" cap="none" dirty="0">
                    <a:solidFill>
                      <a:schemeClr val="lt1"/>
                    </a:solidFill>
                    <a:latin typeface="Raleway"/>
                    <a:ea typeface="Raleway"/>
                    <a:cs typeface="Raleway"/>
                    <a:sym typeface="Raleway"/>
                  </a:rPr>
                </a:br>
                <a:r>
                  <a:rPr lang="en" sz="1400" i="0" u="none" strike="noStrike" cap="none" dirty="0">
                    <a:solidFill>
                      <a:schemeClr val="lt1"/>
                    </a:solidFill>
                    <a:latin typeface="Raleway"/>
                    <a:ea typeface="Raleway"/>
                    <a:cs typeface="Raleway"/>
                    <a:sym typeface="Raleway"/>
                  </a:rPr>
                  <a:t>/in/</a:t>
                </a:r>
                <a:r>
                  <a:rPr lang="en" sz="1400" i="0" u="none" strike="noStrike" cap="none" dirty="0" err="1">
                    <a:solidFill>
                      <a:schemeClr val="lt1"/>
                    </a:solidFill>
                    <a:latin typeface="Raleway"/>
                    <a:ea typeface="Raleway"/>
                    <a:cs typeface="Raleway"/>
                    <a:sym typeface="Raleway"/>
                  </a:rPr>
                  <a:t>bennettsung</a:t>
                </a:r>
                <a:br>
                  <a:rPr lang="en" sz="1400" i="0" u="none" strike="noStrike" cap="none" dirty="0">
                    <a:solidFill>
                      <a:schemeClr val="lt1"/>
                    </a:solidFill>
                    <a:latin typeface="Raleway"/>
                    <a:ea typeface="Raleway"/>
                    <a:cs typeface="Raleway"/>
                    <a:sym typeface="Raleway"/>
                  </a:rPr>
                </a:br>
                <a:r>
                  <a:rPr lang="en" sz="1400" i="0" u="none" strike="noStrike" cap="none" dirty="0">
                    <a:solidFill>
                      <a:schemeClr val="lt1"/>
                    </a:solidFill>
                    <a:latin typeface="Raleway"/>
                    <a:ea typeface="Raleway"/>
                    <a:cs typeface="Raleway"/>
                    <a:sym typeface="Raleway"/>
                  </a:rPr>
                  <a:t>@</a:t>
                </a:r>
                <a:r>
                  <a:rPr lang="en" sz="1400" i="0" u="none" strike="noStrike" cap="none" dirty="0" err="1">
                    <a:solidFill>
                      <a:schemeClr val="lt1"/>
                    </a:solidFill>
                    <a:latin typeface="Raleway"/>
                    <a:ea typeface="Raleway"/>
                    <a:cs typeface="Raleway"/>
                    <a:sym typeface="Raleway"/>
                  </a:rPr>
                  <a:t>bennettsung</a:t>
                </a:r>
                <a:endParaRPr sz="1400" i="0" u="none" strike="noStrike" cap="none" dirty="0">
                  <a:solidFill>
                    <a:schemeClr val="lt1"/>
                  </a:solidFill>
                  <a:latin typeface="Raleway"/>
                  <a:ea typeface="Raleway"/>
                  <a:cs typeface="Raleway"/>
                  <a:sym typeface="Raleway"/>
                </a:endParaRPr>
              </a:p>
            </p:txBody>
          </p:sp>
        </p:grpSp>
      </p:grpSp>
      <p:pic>
        <p:nvPicPr>
          <p:cNvPr id="471" name="Google Shape;471;p71"/>
          <p:cNvPicPr preferRelativeResize="0"/>
          <p:nvPr/>
        </p:nvPicPr>
        <p:blipFill rotWithShape="1">
          <a:blip r:embed="rId5">
            <a:alphaModFix/>
          </a:blip>
          <a:srcRect/>
          <a:stretch/>
        </p:blipFill>
        <p:spPr>
          <a:xfrm>
            <a:off x="7620015" y="4476754"/>
            <a:ext cx="1201039" cy="475615"/>
          </a:xfrm>
          <a:prstGeom prst="rect">
            <a:avLst/>
          </a:prstGeom>
          <a:noFill/>
          <a:ln>
            <a:noFill/>
          </a:ln>
        </p:spPr>
      </p:pic>
      <p:sp>
        <p:nvSpPr>
          <p:cNvPr id="472" name="Google Shape;472;p71"/>
          <p:cNvSpPr txBox="1"/>
          <p:nvPr/>
        </p:nvSpPr>
        <p:spPr>
          <a:xfrm>
            <a:off x="261257" y="4506684"/>
            <a:ext cx="6106886"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1" i="0" u="none" strike="noStrike" cap="none" dirty="0" err="1">
                <a:solidFill>
                  <a:schemeClr val="lt1"/>
                </a:solidFill>
                <a:latin typeface="Raleway"/>
                <a:ea typeface="Raleway"/>
                <a:cs typeface="Raleway"/>
                <a:sym typeface="Raleway"/>
              </a:rPr>
              <a:t>www.allyo.com</a:t>
            </a:r>
            <a:r>
              <a:rPr lang="en" sz="1400" b="1" i="0" u="none" strike="noStrike" cap="none" dirty="0">
                <a:solidFill>
                  <a:schemeClr val="lt1"/>
                </a:solidFill>
                <a:latin typeface="Raleway"/>
                <a:ea typeface="Raleway"/>
                <a:cs typeface="Raleway"/>
                <a:sym typeface="Raleway"/>
              </a:rPr>
              <a:t> </a:t>
            </a:r>
            <a:r>
              <a:rPr lang="en" sz="1400" b="0" i="0" u="none" strike="noStrike" cap="none" dirty="0">
                <a:solidFill>
                  <a:schemeClr val="lt1"/>
                </a:solidFill>
                <a:latin typeface="Raleway"/>
                <a:ea typeface="Raleway"/>
                <a:cs typeface="Raleway"/>
                <a:sym typeface="Raleway"/>
              </a:rPr>
              <a:t>| Text “Demo” to 404.205.8587 </a:t>
            </a:r>
            <a:br>
              <a:rPr lang="en" sz="1400" b="0" i="0" u="none" strike="noStrike" cap="none" dirty="0">
                <a:solidFill>
                  <a:schemeClr val="lt1"/>
                </a:solidFill>
                <a:latin typeface="Raleway"/>
                <a:ea typeface="Raleway"/>
                <a:cs typeface="Raleway"/>
                <a:sym typeface="Raleway"/>
              </a:rPr>
            </a:br>
            <a:r>
              <a:rPr lang="en" sz="1400" b="0" i="0" u="none" strike="noStrike" cap="none" dirty="0" err="1">
                <a:solidFill>
                  <a:schemeClr val="lt1"/>
                </a:solidFill>
                <a:latin typeface="Raleway"/>
                <a:ea typeface="Raleway"/>
                <a:cs typeface="Raleway"/>
                <a:sym typeface="Raleway"/>
              </a:rPr>
              <a:t>linkedin.com</a:t>
            </a:r>
            <a:r>
              <a:rPr lang="en" sz="1400" b="0" i="0" u="none" strike="noStrike" cap="none" dirty="0">
                <a:solidFill>
                  <a:schemeClr val="lt1"/>
                </a:solidFill>
                <a:latin typeface="Raleway"/>
                <a:ea typeface="Raleway"/>
                <a:cs typeface="Raleway"/>
                <a:sym typeface="Raleway"/>
              </a:rPr>
              <a:t>/company/</a:t>
            </a:r>
            <a:r>
              <a:rPr lang="en" sz="1400" b="0" i="0" u="none" strike="noStrike" cap="none" dirty="0" err="1">
                <a:solidFill>
                  <a:schemeClr val="lt1"/>
                </a:solidFill>
                <a:latin typeface="Raleway"/>
                <a:ea typeface="Raleway"/>
                <a:cs typeface="Raleway"/>
                <a:sym typeface="Raleway"/>
              </a:rPr>
              <a:t>allyo</a:t>
            </a:r>
            <a:r>
              <a:rPr lang="en" sz="1400" b="0" i="0" u="none" strike="noStrike" cap="none" dirty="0">
                <a:solidFill>
                  <a:schemeClr val="lt1"/>
                </a:solidFill>
                <a:latin typeface="Raleway"/>
                <a:ea typeface="Raleway"/>
                <a:cs typeface="Raleway"/>
                <a:sym typeface="Raleway"/>
              </a:rPr>
              <a:t> | @</a:t>
            </a:r>
            <a:r>
              <a:rPr lang="en" sz="1400" b="0" i="0" u="none" strike="noStrike" cap="none" dirty="0" err="1">
                <a:solidFill>
                  <a:schemeClr val="lt1"/>
                </a:solidFill>
                <a:latin typeface="Raleway"/>
                <a:ea typeface="Raleway"/>
                <a:cs typeface="Raleway"/>
                <a:sym typeface="Raleway"/>
              </a:rPr>
              <a:t>ApplywithAllyO</a:t>
            </a:r>
            <a:endParaRPr sz="1400" b="0" i="0" u="none" strike="noStrike" cap="none" dirty="0">
              <a:solidFill>
                <a:schemeClr val="lt1"/>
              </a:solidFill>
              <a:latin typeface="Raleway"/>
              <a:ea typeface="Raleway"/>
              <a:cs typeface="Raleway"/>
              <a:sym typeface="Ralew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6"/>
          <p:cNvSpPr/>
          <p:nvPr/>
        </p:nvSpPr>
        <p:spPr>
          <a:xfrm>
            <a:off x="0" y="-84050"/>
            <a:ext cx="9144000" cy="5227612"/>
          </a:xfrm>
          <a:custGeom>
            <a:avLst/>
            <a:gdLst/>
            <a:ahLst/>
            <a:cxnLst/>
            <a:rect l="l" t="t" r="r" b="b"/>
            <a:pathLst>
              <a:path w="9144000" h="1877060" extrusionOk="0">
                <a:moveTo>
                  <a:pt x="0" y="1876805"/>
                </a:moveTo>
                <a:lnTo>
                  <a:pt x="9144000" y="1876805"/>
                </a:lnTo>
                <a:lnTo>
                  <a:pt x="9144000" y="0"/>
                </a:lnTo>
                <a:lnTo>
                  <a:pt x="0" y="0"/>
                </a:lnTo>
                <a:lnTo>
                  <a:pt x="0" y="1876805"/>
                </a:lnTo>
                <a:close/>
              </a:path>
            </a:pathLst>
          </a:custGeom>
          <a:solidFill>
            <a:srgbClr val="3140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9" name="Google Shape;259;p56"/>
          <p:cNvSpPr/>
          <p:nvPr/>
        </p:nvSpPr>
        <p:spPr>
          <a:xfrm>
            <a:off x="0" y="0"/>
            <a:ext cx="9144000" cy="114300"/>
          </a:xfrm>
          <a:custGeom>
            <a:avLst/>
            <a:gdLst/>
            <a:ahLst/>
            <a:cxnLst/>
            <a:rect l="l" t="t" r="r" b="b"/>
            <a:pathLst>
              <a:path w="9144000" h="114300" extrusionOk="0">
                <a:moveTo>
                  <a:pt x="0" y="114300"/>
                </a:moveTo>
                <a:lnTo>
                  <a:pt x="9144000" y="114300"/>
                </a:lnTo>
                <a:lnTo>
                  <a:pt x="9144000" y="0"/>
                </a:lnTo>
                <a:lnTo>
                  <a:pt x="0" y="0"/>
                </a:lnTo>
                <a:lnTo>
                  <a:pt x="0" y="114300"/>
                </a:lnTo>
                <a:close/>
              </a:path>
            </a:pathLst>
          </a:custGeom>
          <a:solidFill>
            <a:srgbClr val="31405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60" name="Google Shape;260;p56"/>
          <p:cNvPicPr preferRelativeResize="0"/>
          <p:nvPr/>
        </p:nvPicPr>
        <p:blipFill rotWithShape="1">
          <a:blip r:embed="rId3">
            <a:alphaModFix/>
          </a:blip>
          <a:srcRect/>
          <a:stretch/>
        </p:blipFill>
        <p:spPr>
          <a:xfrm>
            <a:off x="1404261" y="1113065"/>
            <a:ext cx="6348349" cy="25139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64"/>
        <p:cNvGrpSpPr/>
        <p:nvPr/>
      </p:nvGrpSpPr>
      <p:grpSpPr>
        <a:xfrm>
          <a:off x="0" y="0"/>
          <a:ext cx="0" cy="0"/>
          <a:chOff x="0" y="0"/>
          <a:chExt cx="0" cy="0"/>
        </a:xfrm>
      </p:grpSpPr>
      <p:pic>
        <p:nvPicPr>
          <p:cNvPr id="265" name="Google Shape;265;p57"/>
          <p:cNvPicPr preferRelativeResize="0"/>
          <p:nvPr/>
        </p:nvPicPr>
        <p:blipFill>
          <a:blip r:embed="rId3">
            <a:alphaModFix/>
          </a:blip>
          <a:stretch>
            <a:fillRect/>
          </a:stretch>
        </p:blipFill>
        <p:spPr>
          <a:xfrm>
            <a:off x="0" y="818605"/>
            <a:ext cx="9144000" cy="3017195"/>
          </a:xfrm>
          <a:prstGeom prst="rect">
            <a:avLst/>
          </a:prstGeom>
          <a:noFill/>
          <a:ln>
            <a:noFill/>
          </a:ln>
        </p:spPr>
      </p:pic>
      <p:sp>
        <p:nvSpPr>
          <p:cNvPr id="266" name="Google Shape;266;p57"/>
          <p:cNvSpPr txBox="1"/>
          <p:nvPr/>
        </p:nvSpPr>
        <p:spPr>
          <a:xfrm>
            <a:off x="636825" y="137650"/>
            <a:ext cx="7836900" cy="119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a:solidFill>
                  <a:srgbClr val="434343"/>
                </a:solidFill>
                <a:latin typeface="Raleway"/>
                <a:ea typeface="Raleway"/>
                <a:cs typeface="Raleway"/>
                <a:sym typeface="Raleway"/>
              </a:rPr>
              <a:t>A UNIQUE CANDIDATE HIRING CLIMATE</a:t>
            </a:r>
            <a:endParaRPr sz="3000">
              <a:solidFill>
                <a:srgbClr val="434343"/>
              </a:solidFill>
              <a:latin typeface="Raleway"/>
              <a:ea typeface="Raleway"/>
              <a:cs typeface="Raleway"/>
              <a:sym typeface="Raleway"/>
            </a:endParaRPr>
          </a:p>
          <a:p>
            <a:pPr marL="0" lvl="0" indent="0" algn="ctr" rtl="0">
              <a:spcBef>
                <a:spcPts val="0"/>
              </a:spcBef>
              <a:spcAft>
                <a:spcPts val="0"/>
              </a:spcAft>
              <a:buNone/>
            </a:pPr>
            <a:endParaRPr sz="3000">
              <a:solidFill>
                <a:srgbClr val="434343"/>
              </a:solidFill>
              <a:latin typeface="Raleway"/>
              <a:ea typeface="Raleway"/>
              <a:cs typeface="Raleway"/>
              <a:sym typeface="Raleway"/>
            </a:endParaRPr>
          </a:p>
        </p:txBody>
      </p:sp>
      <p:sp>
        <p:nvSpPr>
          <p:cNvPr id="267" name="Google Shape;267;p57"/>
          <p:cNvSpPr/>
          <p:nvPr/>
        </p:nvSpPr>
        <p:spPr>
          <a:xfrm>
            <a:off x="610725" y="2353275"/>
            <a:ext cx="2106000" cy="20352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aleway"/>
                <a:ea typeface="Raleway"/>
                <a:cs typeface="Raleway"/>
                <a:sym typeface="Raleway"/>
              </a:rPr>
              <a:t>10-Year </a:t>
            </a:r>
            <a:br>
              <a:rPr lang="en">
                <a:solidFill>
                  <a:srgbClr val="FFFFFF"/>
                </a:solidFill>
                <a:latin typeface="Raleway"/>
                <a:ea typeface="Raleway"/>
                <a:cs typeface="Raleway"/>
                <a:sym typeface="Raleway"/>
              </a:rPr>
            </a:br>
            <a:r>
              <a:rPr lang="en">
                <a:solidFill>
                  <a:srgbClr val="FFFFFF"/>
                </a:solidFill>
                <a:latin typeface="Raleway"/>
                <a:ea typeface="Raleway"/>
                <a:cs typeface="Raleway"/>
                <a:sym typeface="Raleway"/>
              </a:rPr>
              <a:t>Record</a:t>
            </a:r>
            <a:r>
              <a:rPr lang="en" b="1">
                <a:solidFill>
                  <a:srgbClr val="FFFFFF"/>
                </a:solidFill>
                <a:latin typeface="Raleway"/>
                <a:ea typeface="Raleway"/>
                <a:cs typeface="Raleway"/>
                <a:sym typeface="Raleway"/>
              </a:rPr>
              <a:t> </a:t>
            </a:r>
            <a:r>
              <a:rPr lang="en" u="sng">
                <a:solidFill>
                  <a:srgbClr val="FFFFFF"/>
                </a:solidFill>
                <a:latin typeface="Raleway"/>
                <a:ea typeface="Raleway"/>
                <a:cs typeface="Raleway"/>
                <a:sym typeface="Raleway"/>
              </a:rPr>
              <a:t>Low Unemployment</a:t>
            </a:r>
            <a:r>
              <a:rPr lang="en">
                <a:solidFill>
                  <a:srgbClr val="FFFFFF"/>
                </a:solidFill>
                <a:latin typeface="Raleway"/>
                <a:ea typeface="Raleway"/>
                <a:cs typeface="Raleway"/>
                <a:sym typeface="Raleway"/>
              </a:rPr>
              <a:t> of 3.7%</a:t>
            </a:r>
            <a:endParaRPr>
              <a:solidFill>
                <a:srgbClr val="FFFFFF"/>
              </a:solidFill>
              <a:latin typeface="Raleway"/>
              <a:ea typeface="Raleway"/>
              <a:cs typeface="Raleway"/>
              <a:sym typeface="Raleway"/>
            </a:endParaRPr>
          </a:p>
        </p:txBody>
      </p:sp>
      <p:sp>
        <p:nvSpPr>
          <p:cNvPr id="268" name="Google Shape;268;p57"/>
          <p:cNvSpPr/>
          <p:nvPr/>
        </p:nvSpPr>
        <p:spPr>
          <a:xfrm>
            <a:off x="6249525" y="2353275"/>
            <a:ext cx="2106000" cy="2035200"/>
          </a:xfrm>
          <a:prstGeom prst="ellipse">
            <a:avLst/>
          </a:prstGeom>
          <a:solidFill>
            <a:srgbClr val="F071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FF"/>
                </a:solidFill>
                <a:latin typeface="Raleway"/>
                <a:ea typeface="Raleway"/>
                <a:cs typeface="Raleway"/>
                <a:sym typeface="Raleway"/>
              </a:rPr>
              <a:t>10-Year Record High </a:t>
            </a:r>
            <a:r>
              <a:rPr lang="en" u="sng" dirty="0">
                <a:solidFill>
                  <a:srgbClr val="FFFFFF"/>
                </a:solidFill>
                <a:latin typeface="Raleway"/>
                <a:ea typeface="Raleway"/>
                <a:cs typeface="Raleway"/>
                <a:sym typeface="Raleway"/>
              </a:rPr>
              <a:t>Quit Rate</a:t>
            </a:r>
            <a:r>
              <a:rPr lang="en" dirty="0">
                <a:solidFill>
                  <a:srgbClr val="FFFFFF"/>
                </a:solidFill>
                <a:latin typeface="Raleway"/>
                <a:ea typeface="Raleway"/>
                <a:cs typeface="Raleway"/>
                <a:sym typeface="Raleway"/>
              </a:rPr>
              <a:t> of 62%</a:t>
            </a:r>
            <a:endParaRPr dirty="0">
              <a:solidFill>
                <a:srgbClr val="FFFFFF"/>
              </a:solidFill>
              <a:latin typeface="Raleway"/>
              <a:ea typeface="Raleway"/>
              <a:cs typeface="Raleway"/>
              <a:sym typeface="Raleway"/>
            </a:endParaRPr>
          </a:p>
        </p:txBody>
      </p:sp>
      <p:sp>
        <p:nvSpPr>
          <p:cNvPr id="269" name="Google Shape;269;p57"/>
          <p:cNvSpPr txBox="1"/>
          <p:nvPr/>
        </p:nvSpPr>
        <p:spPr>
          <a:xfrm>
            <a:off x="560625" y="4252450"/>
            <a:ext cx="7836900" cy="119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434343"/>
                </a:solidFill>
                <a:latin typeface="Raleway"/>
                <a:ea typeface="Raleway"/>
                <a:cs typeface="Raleway"/>
                <a:sym typeface="Raleway"/>
              </a:rPr>
              <a:t>How are you driving efficiency while delivering </a:t>
            </a:r>
            <a:br>
              <a:rPr lang="en" sz="1800" b="1">
                <a:solidFill>
                  <a:srgbClr val="434343"/>
                </a:solidFill>
                <a:latin typeface="Raleway"/>
                <a:ea typeface="Raleway"/>
                <a:cs typeface="Raleway"/>
                <a:sym typeface="Raleway"/>
              </a:rPr>
            </a:br>
            <a:r>
              <a:rPr lang="en" sz="1800" b="1">
                <a:solidFill>
                  <a:srgbClr val="434343"/>
                </a:solidFill>
                <a:latin typeface="Raleway"/>
                <a:ea typeface="Raleway"/>
                <a:cs typeface="Raleway"/>
                <a:sym typeface="Raleway"/>
              </a:rPr>
              <a:t>a great candidate experience?</a:t>
            </a:r>
            <a:endParaRPr sz="1800" b="1">
              <a:solidFill>
                <a:srgbClr val="434343"/>
              </a:solidFill>
              <a:latin typeface="Raleway"/>
              <a:ea typeface="Raleway"/>
              <a:cs typeface="Raleway"/>
              <a:sym typeface="Raleway"/>
            </a:endParaRPr>
          </a:p>
          <a:p>
            <a:pPr marL="0" lvl="0" indent="0" algn="ctr" rtl="0">
              <a:spcBef>
                <a:spcPts val="0"/>
              </a:spcBef>
              <a:spcAft>
                <a:spcPts val="0"/>
              </a:spcAft>
              <a:buNone/>
            </a:pPr>
            <a:endParaRPr sz="3000">
              <a:solidFill>
                <a:srgbClr val="434343"/>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76" name="Google Shape;276;p5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7" name="Google Shape;277;p58"/>
          <p:cNvSpPr txBox="1"/>
          <p:nvPr/>
        </p:nvSpPr>
        <p:spPr>
          <a:xfrm>
            <a:off x="113400" y="508675"/>
            <a:ext cx="8917200" cy="186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latin typeface="Raleway"/>
                <a:ea typeface="Raleway"/>
                <a:cs typeface="Raleway"/>
                <a:sym typeface="Raleway"/>
              </a:rPr>
              <a:t>By 2020 the </a:t>
            </a:r>
            <a:r>
              <a:rPr lang="en" sz="3000" b="1">
                <a:solidFill>
                  <a:srgbClr val="FFFFFF"/>
                </a:solidFill>
                <a:latin typeface="Raleway"/>
                <a:ea typeface="Raleway"/>
                <a:cs typeface="Raleway"/>
                <a:sym typeface="Raleway"/>
              </a:rPr>
              <a:t>early career talent generation</a:t>
            </a:r>
            <a:r>
              <a:rPr lang="en" sz="3000">
                <a:solidFill>
                  <a:srgbClr val="FFFFFF"/>
                </a:solidFill>
                <a:latin typeface="Raleway"/>
                <a:ea typeface="Raleway"/>
                <a:cs typeface="Raleway"/>
                <a:sym typeface="Raleway"/>
              </a:rPr>
              <a:t> will make up </a:t>
            </a:r>
            <a:r>
              <a:rPr lang="en" sz="3000" b="1">
                <a:solidFill>
                  <a:srgbClr val="FFFFFF"/>
                </a:solidFill>
                <a:latin typeface="Raleway"/>
                <a:ea typeface="Raleway"/>
                <a:cs typeface="Raleway"/>
                <a:sym typeface="Raleway"/>
              </a:rPr>
              <a:t>nearly 50%</a:t>
            </a:r>
            <a:r>
              <a:rPr lang="en" sz="3000">
                <a:solidFill>
                  <a:srgbClr val="FFFFFF"/>
                </a:solidFill>
                <a:latin typeface="Raleway"/>
                <a:ea typeface="Raleway"/>
                <a:cs typeface="Raleway"/>
                <a:sym typeface="Raleway"/>
              </a:rPr>
              <a:t> of the workforce. </a:t>
            </a:r>
            <a:endParaRPr sz="3000">
              <a:solidFill>
                <a:srgbClr val="FFFFFF"/>
              </a:solidFill>
              <a:latin typeface="Raleway"/>
              <a:ea typeface="Raleway"/>
              <a:cs typeface="Raleway"/>
              <a:sym typeface="Raleway"/>
            </a:endParaRPr>
          </a:p>
        </p:txBody>
      </p:sp>
      <p:sp>
        <p:nvSpPr>
          <p:cNvPr id="278" name="Google Shape;278;p58"/>
          <p:cNvSpPr txBox="1"/>
          <p:nvPr/>
        </p:nvSpPr>
        <p:spPr>
          <a:xfrm>
            <a:off x="1373350" y="2290425"/>
            <a:ext cx="6784800" cy="572700"/>
          </a:xfrm>
          <a:prstGeom prst="rect">
            <a:avLst/>
          </a:prstGeom>
          <a:solidFill>
            <a:srgbClr val="66666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Raleway"/>
                <a:ea typeface="Raleway"/>
                <a:cs typeface="Raleway"/>
                <a:sym typeface="Raleway"/>
              </a:rPr>
              <a:t>92% of early career talent owns a smartphone</a:t>
            </a:r>
            <a:endParaRPr sz="2400">
              <a:solidFill>
                <a:srgbClr val="FFFFFF"/>
              </a:solidFill>
              <a:latin typeface="Raleway"/>
              <a:ea typeface="Raleway"/>
              <a:cs typeface="Raleway"/>
              <a:sym typeface="Raleway"/>
            </a:endParaRPr>
          </a:p>
        </p:txBody>
      </p:sp>
      <p:sp>
        <p:nvSpPr>
          <p:cNvPr id="279" name="Google Shape;279;p58"/>
          <p:cNvSpPr txBox="1"/>
          <p:nvPr/>
        </p:nvSpPr>
        <p:spPr>
          <a:xfrm>
            <a:off x="179700" y="3766925"/>
            <a:ext cx="8784600" cy="85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rgbClr val="FFFFFF"/>
                </a:solidFill>
                <a:latin typeface="Raleway"/>
                <a:ea typeface="Raleway"/>
                <a:cs typeface="Raleway"/>
                <a:sym typeface="Raleway"/>
              </a:rPr>
              <a:t>How well aligned is your engagement strategy with the early career talent pool?:  </a:t>
            </a:r>
            <a:endParaRPr sz="2400" dirty="0">
              <a:solidFill>
                <a:srgbClr val="FFFFFF"/>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59"/>
          <p:cNvPicPr preferRelativeResize="0"/>
          <p:nvPr/>
        </p:nvPicPr>
        <p:blipFill rotWithShape="1">
          <a:blip r:embed="rId3">
            <a:alphaModFix/>
          </a:blip>
          <a:srcRect/>
          <a:stretch/>
        </p:blipFill>
        <p:spPr>
          <a:xfrm>
            <a:off x="-217714" y="-365722"/>
            <a:ext cx="9350830" cy="6562532"/>
          </a:xfrm>
          <a:prstGeom prst="rect">
            <a:avLst/>
          </a:prstGeom>
          <a:noFill/>
          <a:ln>
            <a:noFill/>
          </a:ln>
        </p:spPr>
      </p:pic>
      <p:sp>
        <p:nvSpPr>
          <p:cNvPr id="286" name="Google Shape;286;p59"/>
          <p:cNvSpPr/>
          <p:nvPr/>
        </p:nvSpPr>
        <p:spPr>
          <a:xfrm>
            <a:off x="424543" y="783772"/>
            <a:ext cx="1023257" cy="729343"/>
          </a:xfrm>
          <a:prstGeom prst="wedgeRoundRectCallout">
            <a:avLst>
              <a:gd name="adj1" fmla="val 6489"/>
              <a:gd name="adj2" fmla="val 74807"/>
              <a:gd name="adj3" fmla="val 16667"/>
            </a:avLst>
          </a:prstGeom>
          <a:solidFill>
            <a:srgbClr val="335D8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200" i="0" u="none" strike="noStrike" cap="none">
                <a:solidFill>
                  <a:schemeClr val="lt1"/>
                </a:solidFill>
                <a:latin typeface="Raleway"/>
                <a:ea typeface="Raleway"/>
                <a:cs typeface="Raleway"/>
                <a:sym typeface="Raleway"/>
              </a:rPr>
              <a:t>Job Search </a:t>
            </a:r>
            <a:br>
              <a:rPr lang="en" sz="1200" i="0" u="none" strike="noStrike" cap="none">
                <a:solidFill>
                  <a:schemeClr val="lt1"/>
                </a:solidFill>
                <a:latin typeface="Raleway"/>
                <a:ea typeface="Raleway"/>
                <a:cs typeface="Raleway"/>
                <a:sym typeface="Raleway"/>
              </a:rPr>
            </a:br>
            <a:r>
              <a:rPr lang="en" sz="1200" i="0" u="none" strike="noStrike" cap="none">
                <a:solidFill>
                  <a:schemeClr val="lt1"/>
                </a:solidFill>
                <a:latin typeface="Raleway"/>
                <a:ea typeface="Raleway"/>
                <a:cs typeface="Raleway"/>
                <a:sym typeface="Raleway"/>
              </a:rPr>
              <a:t>&amp; Apply</a:t>
            </a:r>
            <a:endParaRPr sz="1200">
              <a:latin typeface="Raleway"/>
              <a:ea typeface="Raleway"/>
              <a:cs typeface="Raleway"/>
              <a:sym typeface="Raleway"/>
            </a:endParaRPr>
          </a:p>
        </p:txBody>
      </p:sp>
      <p:sp>
        <p:nvSpPr>
          <p:cNvPr id="287" name="Google Shape;287;p59"/>
          <p:cNvSpPr/>
          <p:nvPr/>
        </p:nvSpPr>
        <p:spPr>
          <a:xfrm>
            <a:off x="3853543" y="234043"/>
            <a:ext cx="1023257" cy="729343"/>
          </a:xfrm>
          <a:prstGeom prst="wedgeRoundRectCallout">
            <a:avLst>
              <a:gd name="adj1" fmla="val -94573"/>
              <a:gd name="adj2" fmla="val -22209"/>
              <a:gd name="adj3" fmla="val 16667"/>
            </a:avLst>
          </a:prstGeom>
          <a:solidFill>
            <a:srgbClr val="E5A8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200" i="0" u="none" strike="noStrike" cap="none">
                <a:solidFill>
                  <a:schemeClr val="lt1"/>
                </a:solidFill>
                <a:latin typeface="Raleway"/>
                <a:ea typeface="Raleway"/>
                <a:cs typeface="Raleway"/>
                <a:sym typeface="Raleway"/>
              </a:rPr>
              <a:t>Screen &amp; Assess</a:t>
            </a:r>
            <a:endParaRPr sz="1200">
              <a:latin typeface="Raleway"/>
              <a:ea typeface="Raleway"/>
              <a:cs typeface="Raleway"/>
              <a:sym typeface="Raleway"/>
            </a:endParaRPr>
          </a:p>
        </p:txBody>
      </p:sp>
      <p:sp>
        <p:nvSpPr>
          <p:cNvPr id="288" name="Google Shape;288;p59"/>
          <p:cNvSpPr/>
          <p:nvPr/>
        </p:nvSpPr>
        <p:spPr>
          <a:xfrm>
            <a:off x="5834743" y="4269921"/>
            <a:ext cx="1023257" cy="729343"/>
          </a:xfrm>
          <a:prstGeom prst="wedgeRoundRectCallout">
            <a:avLst>
              <a:gd name="adj1" fmla="val -108404"/>
              <a:gd name="adj2" fmla="val -166985"/>
              <a:gd name="adj3" fmla="val 16667"/>
            </a:avLst>
          </a:prstGeom>
          <a:solidFill>
            <a:srgbClr val="CD423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200" i="0" u="none" strike="noStrike" cap="none">
                <a:solidFill>
                  <a:schemeClr val="lt1"/>
                </a:solidFill>
                <a:latin typeface="Raleway"/>
                <a:ea typeface="Raleway"/>
                <a:cs typeface="Raleway"/>
                <a:sym typeface="Raleway"/>
              </a:rPr>
              <a:t>Schedule &amp; Interview</a:t>
            </a:r>
            <a:endParaRPr sz="1200">
              <a:latin typeface="Raleway"/>
              <a:ea typeface="Raleway"/>
              <a:cs typeface="Raleway"/>
              <a:sym typeface="Raleway"/>
            </a:endParaRPr>
          </a:p>
        </p:txBody>
      </p:sp>
      <p:sp>
        <p:nvSpPr>
          <p:cNvPr id="289" name="Google Shape;289;p59"/>
          <p:cNvSpPr/>
          <p:nvPr/>
        </p:nvSpPr>
        <p:spPr>
          <a:xfrm>
            <a:off x="6493329" y="413656"/>
            <a:ext cx="1023257" cy="729343"/>
          </a:xfrm>
          <a:prstGeom prst="wedgeRoundRectCallout">
            <a:avLst>
              <a:gd name="adj1" fmla="val 61809"/>
              <a:gd name="adj2" fmla="val 74805"/>
              <a:gd name="adj3" fmla="val 16667"/>
            </a:avLst>
          </a:prstGeom>
          <a:solidFill>
            <a:srgbClr val="78E7D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200" i="0" u="none" strike="noStrike" cap="none">
                <a:solidFill>
                  <a:schemeClr val="lt1"/>
                </a:solidFill>
                <a:latin typeface="Raleway"/>
                <a:ea typeface="Raleway"/>
                <a:cs typeface="Raleway"/>
                <a:sym typeface="Raleway"/>
              </a:rPr>
              <a:t>Onboard &amp; Check-In</a:t>
            </a:r>
            <a:endParaRPr sz="1200">
              <a:latin typeface="Raleway"/>
              <a:ea typeface="Raleway"/>
              <a:cs typeface="Raleway"/>
              <a:sym typeface="Raleway"/>
            </a:endParaRPr>
          </a:p>
        </p:txBody>
      </p:sp>
      <p:sp>
        <p:nvSpPr>
          <p:cNvPr id="290" name="Google Shape;290;p59"/>
          <p:cNvSpPr/>
          <p:nvPr/>
        </p:nvSpPr>
        <p:spPr>
          <a:xfrm>
            <a:off x="-185100" y="2566325"/>
            <a:ext cx="9285600" cy="650400"/>
          </a:xfrm>
          <a:prstGeom prst="rect">
            <a:avLst/>
          </a:prstGeom>
          <a:solidFill>
            <a:srgbClr val="525252">
              <a:alpha val="9176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400">
                <a:solidFill>
                  <a:schemeClr val="lt1"/>
                </a:solidFill>
                <a:latin typeface="Raleway"/>
                <a:ea typeface="Raleway"/>
                <a:cs typeface="Raleway"/>
                <a:sym typeface="Raleway"/>
              </a:rPr>
              <a:t>THE HIRING JOURNEY</a:t>
            </a:r>
            <a:endParaRPr sz="2400" b="1">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grpSp>
        <p:nvGrpSpPr>
          <p:cNvPr id="295" name="Google Shape;295;p60"/>
          <p:cNvGrpSpPr/>
          <p:nvPr/>
        </p:nvGrpSpPr>
        <p:grpSpPr>
          <a:xfrm>
            <a:off x="-45718" y="-41380"/>
            <a:ext cx="9215969" cy="6230729"/>
            <a:chOff x="-174173" y="-60352"/>
            <a:chExt cx="9128337" cy="6094219"/>
          </a:xfrm>
        </p:grpSpPr>
        <p:pic>
          <p:nvPicPr>
            <p:cNvPr id="296" name="Google Shape;296;p60"/>
            <p:cNvPicPr preferRelativeResize="0"/>
            <p:nvPr/>
          </p:nvPicPr>
          <p:blipFill rotWithShape="1">
            <a:blip r:embed="rId3">
              <a:alphaModFix/>
            </a:blip>
            <a:srcRect/>
            <a:stretch/>
          </p:blipFill>
          <p:spPr>
            <a:xfrm>
              <a:off x="-174173" y="-60352"/>
              <a:ext cx="9100458" cy="6091518"/>
            </a:xfrm>
            <a:prstGeom prst="rect">
              <a:avLst/>
            </a:prstGeom>
            <a:noFill/>
            <a:ln>
              <a:noFill/>
            </a:ln>
          </p:spPr>
        </p:pic>
        <p:pic>
          <p:nvPicPr>
            <p:cNvPr id="297" name="Google Shape;297;p60"/>
            <p:cNvPicPr preferRelativeResize="0"/>
            <p:nvPr/>
          </p:nvPicPr>
          <p:blipFill rotWithShape="1">
            <a:blip r:embed="rId4">
              <a:alphaModFix/>
            </a:blip>
            <a:srcRect/>
            <a:stretch/>
          </p:blipFill>
          <p:spPr>
            <a:xfrm>
              <a:off x="4365836" y="-57658"/>
              <a:ext cx="4588328" cy="6091524"/>
            </a:xfrm>
            <a:prstGeom prst="rect">
              <a:avLst/>
            </a:prstGeom>
            <a:noFill/>
            <a:ln>
              <a:noFill/>
            </a:ln>
          </p:spPr>
        </p:pic>
      </p:grpSp>
      <p:sp>
        <p:nvSpPr>
          <p:cNvPr id="298" name="Google Shape;298;p60"/>
          <p:cNvSpPr txBox="1"/>
          <p:nvPr/>
        </p:nvSpPr>
        <p:spPr>
          <a:xfrm>
            <a:off x="486525" y="-19200"/>
            <a:ext cx="8262000" cy="688500"/>
          </a:xfrm>
          <a:prstGeom prst="rect">
            <a:avLst/>
          </a:prstGeom>
          <a:solidFill>
            <a:srgbClr val="2F3F57"/>
          </a:solidFill>
          <a:ln w="9525" cap="flat" cmpd="sng">
            <a:solidFill>
              <a:srgbClr val="335D81"/>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en" sz="3500">
                <a:solidFill>
                  <a:srgbClr val="FFFFFF"/>
                </a:solidFill>
                <a:latin typeface="Raleway"/>
                <a:ea typeface="Raleway"/>
                <a:cs typeface="Raleway"/>
                <a:sym typeface="Raleway"/>
              </a:rPr>
              <a:t>Major Shift In Experience &amp; Automation</a:t>
            </a:r>
            <a:endParaRPr sz="3500">
              <a:solidFill>
                <a:srgbClr val="FFFFFF"/>
              </a:solidFill>
              <a:latin typeface="Raleway"/>
              <a:ea typeface="Raleway"/>
              <a:cs typeface="Raleway"/>
              <a:sym typeface="Raleway"/>
            </a:endParaRPr>
          </a:p>
        </p:txBody>
      </p:sp>
      <p:sp>
        <p:nvSpPr>
          <p:cNvPr id="299" name="Google Shape;299;p60"/>
          <p:cNvSpPr txBox="1"/>
          <p:nvPr/>
        </p:nvSpPr>
        <p:spPr>
          <a:xfrm>
            <a:off x="486525" y="632025"/>
            <a:ext cx="3908700" cy="37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br>
              <a:rPr lang="en" sz="2200">
                <a:solidFill>
                  <a:srgbClr val="D9D9D9"/>
                </a:solidFill>
                <a:highlight>
                  <a:srgbClr val="F07100"/>
                </a:highlight>
                <a:latin typeface="Raleway"/>
                <a:ea typeface="Raleway"/>
                <a:cs typeface="Raleway"/>
                <a:sym typeface="Raleway"/>
              </a:rPr>
            </a:br>
            <a:endParaRPr sz="2200">
              <a:solidFill>
                <a:schemeClr val="lt1"/>
              </a:solidFill>
              <a:highlight>
                <a:srgbClr val="FFFFFF"/>
              </a:highlight>
              <a:latin typeface="Raleway"/>
              <a:ea typeface="Raleway"/>
              <a:cs typeface="Raleway"/>
              <a:sym typeface="Raleway"/>
            </a:endParaRPr>
          </a:p>
          <a:p>
            <a:pPr marL="0" lvl="0" indent="0" algn="l" rtl="0">
              <a:spcBef>
                <a:spcPts val="0"/>
              </a:spcBef>
              <a:spcAft>
                <a:spcPts val="0"/>
              </a:spcAft>
              <a:buNone/>
            </a:pPr>
            <a:endParaRPr sz="2200">
              <a:solidFill>
                <a:srgbClr val="A6A6A6"/>
              </a:solidFill>
              <a:highlight>
                <a:srgbClr val="FFFFFF"/>
              </a:highlight>
              <a:latin typeface="Raleway"/>
              <a:ea typeface="Raleway"/>
              <a:cs typeface="Raleway"/>
              <a:sym typeface="Raleway"/>
            </a:endParaRPr>
          </a:p>
          <a:p>
            <a:pPr marL="457200" lvl="0" indent="-355600" algn="l" rtl="0">
              <a:spcBef>
                <a:spcPts val="0"/>
              </a:spcBef>
              <a:spcAft>
                <a:spcPts val="0"/>
              </a:spcAft>
              <a:buClr>
                <a:srgbClr val="FFFFFF"/>
              </a:buClr>
              <a:buSzPts val="2000"/>
              <a:buFont typeface="Raleway"/>
              <a:buChar char="-"/>
            </a:pPr>
            <a:r>
              <a:rPr lang="en" sz="2000" b="1">
                <a:solidFill>
                  <a:srgbClr val="FFFFFF"/>
                </a:solidFill>
                <a:latin typeface="Raleway"/>
                <a:ea typeface="Raleway"/>
                <a:cs typeface="Raleway"/>
                <a:sym typeface="Raleway"/>
              </a:rPr>
              <a:t>Desktop / Kiosk</a:t>
            </a:r>
            <a:endParaRPr sz="2000" b="1">
              <a:solidFill>
                <a:srgbClr val="FFFFFF"/>
              </a:solidFill>
              <a:latin typeface="Raleway"/>
              <a:ea typeface="Raleway"/>
              <a:cs typeface="Raleway"/>
              <a:sym typeface="Raleway"/>
            </a:endParaRPr>
          </a:p>
          <a:p>
            <a:pPr marL="0" lvl="0" indent="0" algn="l" rtl="0">
              <a:spcBef>
                <a:spcPts val="0"/>
              </a:spcBef>
              <a:spcAft>
                <a:spcPts val="0"/>
              </a:spcAft>
              <a:buNone/>
            </a:pPr>
            <a:endParaRPr sz="2000" b="1">
              <a:solidFill>
                <a:srgbClr val="FFFFFF"/>
              </a:solidFill>
              <a:latin typeface="Raleway"/>
              <a:ea typeface="Raleway"/>
              <a:cs typeface="Raleway"/>
              <a:sym typeface="Raleway"/>
            </a:endParaRPr>
          </a:p>
          <a:p>
            <a:pPr marL="457200" lvl="0" indent="-355600" algn="l" rtl="0">
              <a:spcBef>
                <a:spcPts val="0"/>
              </a:spcBef>
              <a:spcAft>
                <a:spcPts val="0"/>
              </a:spcAft>
              <a:buClr>
                <a:srgbClr val="FFFFFF"/>
              </a:buClr>
              <a:buSzPts val="2000"/>
              <a:buFont typeface="Raleway"/>
              <a:buChar char="-"/>
            </a:pPr>
            <a:r>
              <a:rPr lang="en" sz="2000" b="1">
                <a:solidFill>
                  <a:srgbClr val="FFFFFF"/>
                </a:solidFill>
                <a:latin typeface="Raleway"/>
                <a:ea typeface="Raleway"/>
                <a:cs typeface="Raleway"/>
                <a:sym typeface="Raleway"/>
              </a:rPr>
              <a:t>Forms</a:t>
            </a:r>
            <a:endParaRPr sz="2000" b="1">
              <a:solidFill>
                <a:srgbClr val="FFFFFF"/>
              </a:solidFill>
              <a:latin typeface="Raleway"/>
              <a:ea typeface="Raleway"/>
              <a:cs typeface="Raleway"/>
              <a:sym typeface="Raleway"/>
            </a:endParaRPr>
          </a:p>
          <a:p>
            <a:pPr marL="0" lvl="0" indent="0" algn="l" rtl="0">
              <a:spcBef>
                <a:spcPts val="0"/>
              </a:spcBef>
              <a:spcAft>
                <a:spcPts val="0"/>
              </a:spcAft>
              <a:buNone/>
            </a:pPr>
            <a:endParaRPr sz="2000" b="1">
              <a:solidFill>
                <a:srgbClr val="FFFFFF"/>
              </a:solidFill>
              <a:latin typeface="Raleway"/>
              <a:ea typeface="Raleway"/>
              <a:cs typeface="Raleway"/>
              <a:sym typeface="Raleway"/>
            </a:endParaRPr>
          </a:p>
          <a:p>
            <a:pPr marL="457200" lvl="0" indent="-355600" algn="l" rtl="0">
              <a:spcBef>
                <a:spcPts val="0"/>
              </a:spcBef>
              <a:spcAft>
                <a:spcPts val="0"/>
              </a:spcAft>
              <a:buClr>
                <a:srgbClr val="FFFFFF"/>
              </a:buClr>
              <a:buSzPts val="2000"/>
              <a:buFont typeface="Raleway"/>
              <a:buChar char="-"/>
            </a:pPr>
            <a:r>
              <a:rPr lang="en" sz="2000" b="1">
                <a:solidFill>
                  <a:srgbClr val="FFFFFF"/>
                </a:solidFill>
                <a:latin typeface="Raleway"/>
                <a:ea typeface="Raleway"/>
                <a:cs typeface="Raleway"/>
                <a:sym typeface="Raleway"/>
              </a:rPr>
              <a:t>Wait Time</a:t>
            </a:r>
            <a:endParaRPr sz="2000" b="1">
              <a:solidFill>
                <a:srgbClr val="FFFFFF"/>
              </a:solidFill>
              <a:latin typeface="Raleway"/>
              <a:ea typeface="Raleway"/>
              <a:cs typeface="Raleway"/>
              <a:sym typeface="Raleway"/>
            </a:endParaRPr>
          </a:p>
          <a:p>
            <a:pPr marL="0" lvl="0" indent="0" algn="l" rtl="0">
              <a:spcBef>
                <a:spcPts val="0"/>
              </a:spcBef>
              <a:spcAft>
                <a:spcPts val="0"/>
              </a:spcAft>
              <a:buNone/>
            </a:pPr>
            <a:endParaRPr sz="2000" b="1">
              <a:solidFill>
                <a:srgbClr val="FFFFFF"/>
              </a:solidFill>
              <a:latin typeface="Raleway"/>
              <a:ea typeface="Raleway"/>
              <a:cs typeface="Raleway"/>
              <a:sym typeface="Raleway"/>
            </a:endParaRPr>
          </a:p>
          <a:p>
            <a:pPr marL="457200" lvl="0" indent="-355600" algn="l" rtl="0">
              <a:spcBef>
                <a:spcPts val="0"/>
              </a:spcBef>
              <a:spcAft>
                <a:spcPts val="0"/>
              </a:spcAft>
              <a:buClr>
                <a:srgbClr val="FFFFFF"/>
              </a:buClr>
              <a:buSzPts val="2000"/>
              <a:buFont typeface="Raleway"/>
              <a:buChar char="-"/>
            </a:pPr>
            <a:r>
              <a:rPr lang="en" sz="2000" b="1">
                <a:solidFill>
                  <a:srgbClr val="FFFFFF"/>
                </a:solidFill>
                <a:latin typeface="Raleway"/>
                <a:ea typeface="Raleway"/>
                <a:cs typeface="Raleway"/>
                <a:sym typeface="Raleway"/>
              </a:rPr>
              <a:t>17 Minutes To Apply</a:t>
            </a:r>
            <a:endParaRPr sz="2000" b="1">
              <a:solidFill>
                <a:srgbClr val="FFFFFF"/>
              </a:solidFill>
              <a:latin typeface="Raleway"/>
              <a:ea typeface="Raleway"/>
              <a:cs typeface="Raleway"/>
              <a:sym typeface="Raleway"/>
            </a:endParaRPr>
          </a:p>
          <a:p>
            <a:pPr marL="0" lvl="0" indent="0" algn="l" rtl="0">
              <a:spcBef>
                <a:spcPts val="0"/>
              </a:spcBef>
              <a:spcAft>
                <a:spcPts val="0"/>
              </a:spcAft>
              <a:buNone/>
            </a:pPr>
            <a:endParaRPr sz="2000" b="1">
              <a:solidFill>
                <a:srgbClr val="FFFFFF"/>
              </a:solidFill>
              <a:latin typeface="Raleway"/>
              <a:ea typeface="Raleway"/>
              <a:cs typeface="Raleway"/>
              <a:sym typeface="Raleway"/>
            </a:endParaRPr>
          </a:p>
          <a:p>
            <a:pPr marL="457200" lvl="0" indent="-355600" algn="l" rtl="0">
              <a:spcBef>
                <a:spcPts val="0"/>
              </a:spcBef>
              <a:spcAft>
                <a:spcPts val="0"/>
              </a:spcAft>
              <a:buClr>
                <a:srgbClr val="FFFFFF"/>
              </a:buClr>
              <a:buSzPts val="2000"/>
              <a:buFont typeface="Raleway"/>
              <a:buChar char="-"/>
            </a:pPr>
            <a:r>
              <a:rPr lang="en" sz="2000" b="1">
                <a:solidFill>
                  <a:srgbClr val="FFFFFF"/>
                </a:solidFill>
                <a:latin typeface="Raleway"/>
                <a:ea typeface="Raleway"/>
                <a:cs typeface="Raleway"/>
                <a:sym typeface="Raleway"/>
              </a:rPr>
              <a:t>Business Hours</a:t>
            </a:r>
            <a:endParaRPr sz="2000" b="1">
              <a:solidFill>
                <a:srgbClr val="FFFFFF"/>
              </a:solidFill>
              <a:latin typeface="Raleway"/>
              <a:ea typeface="Raleway"/>
              <a:cs typeface="Raleway"/>
              <a:sym typeface="Raleway"/>
            </a:endParaRPr>
          </a:p>
        </p:txBody>
      </p:sp>
      <p:sp>
        <p:nvSpPr>
          <p:cNvPr id="300" name="Google Shape;300;p60"/>
          <p:cNvSpPr txBox="1"/>
          <p:nvPr/>
        </p:nvSpPr>
        <p:spPr>
          <a:xfrm>
            <a:off x="4839825" y="951925"/>
            <a:ext cx="3908700" cy="37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a:solidFill>
                <a:schemeClr val="lt1"/>
              </a:solidFill>
              <a:highlight>
                <a:srgbClr val="335D81"/>
              </a:highlight>
              <a:latin typeface="Raleway"/>
              <a:ea typeface="Raleway"/>
              <a:cs typeface="Raleway"/>
              <a:sym typeface="Raleway"/>
            </a:endParaRPr>
          </a:p>
          <a:p>
            <a:pPr marL="0" lvl="0" indent="0" algn="l" rtl="0">
              <a:spcBef>
                <a:spcPts val="0"/>
              </a:spcBef>
              <a:spcAft>
                <a:spcPts val="0"/>
              </a:spcAft>
              <a:buNone/>
            </a:pPr>
            <a:endParaRPr sz="2200" b="1">
              <a:solidFill>
                <a:srgbClr val="FFFFFF"/>
              </a:solidFill>
              <a:highlight>
                <a:srgbClr val="FFFFFF"/>
              </a:highlight>
              <a:latin typeface="Raleway"/>
              <a:ea typeface="Raleway"/>
              <a:cs typeface="Raleway"/>
              <a:sym typeface="Raleway"/>
            </a:endParaRPr>
          </a:p>
          <a:p>
            <a:pPr marL="457200" lvl="0" indent="-355600" algn="l" rtl="0">
              <a:spcBef>
                <a:spcPts val="0"/>
              </a:spcBef>
              <a:spcAft>
                <a:spcPts val="0"/>
              </a:spcAft>
              <a:buClr>
                <a:srgbClr val="FFFFFF"/>
              </a:buClr>
              <a:buSzPts val="2000"/>
              <a:buFont typeface="Raleway"/>
              <a:buChar char="-"/>
            </a:pPr>
            <a:r>
              <a:rPr lang="en" sz="2000" b="1">
                <a:solidFill>
                  <a:srgbClr val="FFFFFF"/>
                </a:solidFill>
                <a:latin typeface="Raleway"/>
                <a:ea typeface="Raleway"/>
                <a:cs typeface="Raleway"/>
                <a:sym typeface="Raleway"/>
              </a:rPr>
              <a:t>Mobile / Text</a:t>
            </a:r>
            <a:endParaRPr sz="2000" b="1">
              <a:solidFill>
                <a:srgbClr val="FFFFFF"/>
              </a:solidFill>
              <a:latin typeface="Raleway"/>
              <a:ea typeface="Raleway"/>
              <a:cs typeface="Raleway"/>
              <a:sym typeface="Raleway"/>
            </a:endParaRPr>
          </a:p>
          <a:p>
            <a:pPr marL="0" lvl="0" indent="0" algn="l" rtl="0">
              <a:spcBef>
                <a:spcPts val="0"/>
              </a:spcBef>
              <a:spcAft>
                <a:spcPts val="0"/>
              </a:spcAft>
              <a:buNone/>
            </a:pPr>
            <a:endParaRPr sz="2000" b="1">
              <a:solidFill>
                <a:srgbClr val="FFFFFF"/>
              </a:solidFill>
              <a:latin typeface="Raleway"/>
              <a:ea typeface="Raleway"/>
              <a:cs typeface="Raleway"/>
              <a:sym typeface="Raleway"/>
            </a:endParaRPr>
          </a:p>
          <a:p>
            <a:pPr marL="457200" lvl="0" indent="-355600" algn="l" rtl="0">
              <a:spcBef>
                <a:spcPts val="0"/>
              </a:spcBef>
              <a:spcAft>
                <a:spcPts val="0"/>
              </a:spcAft>
              <a:buClr>
                <a:srgbClr val="FFFFFF"/>
              </a:buClr>
              <a:buSzPts val="2000"/>
              <a:buFont typeface="Raleway"/>
              <a:buChar char="-"/>
            </a:pPr>
            <a:r>
              <a:rPr lang="en" sz="2000" b="1">
                <a:solidFill>
                  <a:srgbClr val="FFFFFF"/>
                </a:solidFill>
                <a:latin typeface="Raleway"/>
                <a:ea typeface="Raleway"/>
                <a:cs typeface="Raleway"/>
                <a:sym typeface="Raleway"/>
              </a:rPr>
              <a:t>Conversations</a:t>
            </a:r>
            <a:endParaRPr sz="2000" b="1">
              <a:solidFill>
                <a:srgbClr val="FFFFFF"/>
              </a:solidFill>
              <a:latin typeface="Raleway"/>
              <a:ea typeface="Raleway"/>
              <a:cs typeface="Raleway"/>
              <a:sym typeface="Raleway"/>
            </a:endParaRPr>
          </a:p>
          <a:p>
            <a:pPr marL="0" lvl="0" indent="0" algn="l" rtl="0">
              <a:spcBef>
                <a:spcPts val="0"/>
              </a:spcBef>
              <a:spcAft>
                <a:spcPts val="0"/>
              </a:spcAft>
              <a:buNone/>
            </a:pPr>
            <a:endParaRPr sz="2000" b="1">
              <a:solidFill>
                <a:srgbClr val="FFFFFF"/>
              </a:solidFill>
              <a:latin typeface="Raleway"/>
              <a:ea typeface="Raleway"/>
              <a:cs typeface="Raleway"/>
              <a:sym typeface="Raleway"/>
            </a:endParaRPr>
          </a:p>
          <a:p>
            <a:pPr marL="457200" lvl="0" indent="-355600" algn="l" rtl="0">
              <a:spcBef>
                <a:spcPts val="0"/>
              </a:spcBef>
              <a:spcAft>
                <a:spcPts val="0"/>
              </a:spcAft>
              <a:buClr>
                <a:srgbClr val="FFFFFF"/>
              </a:buClr>
              <a:buSzPts val="2000"/>
              <a:buFont typeface="Raleway"/>
              <a:buChar char="-"/>
            </a:pPr>
            <a:r>
              <a:rPr lang="en" sz="2000" b="1">
                <a:solidFill>
                  <a:srgbClr val="FFFFFF"/>
                </a:solidFill>
                <a:latin typeface="Raleway"/>
                <a:ea typeface="Raleway"/>
                <a:cs typeface="Raleway"/>
                <a:sym typeface="Raleway"/>
              </a:rPr>
              <a:t>Engage Now</a:t>
            </a:r>
            <a:endParaRPr sz="2000" b="1">
              <a:solidFill>
                <a:srgbClr val="FFFFFF"/>
              </a:solidFill>
              <a:latin typeface="Raleway"/>
              <a:ea typeface="Raleway"/>
              <a:cs typeface="Raleway"/>
              <a:sym typeface="Raleway"/>
            </a:endParaRPr>
          </a:p>
          <a:p>
            <a:pPr marL="0" lvl="0" indent="0" algn="l" rtl="0">
              <a:spcBef>
                <a:spcPts val="0"/>
              </a:spcBef>
              <a:spcAft>
                <a:spcPts val="0"/>
              </a:spcAft>
              <a:buNone/>
            </a:pPr>
            <a:endParaRPr sz="2000" b="1">
              <a:solidFill>
                <a:srgbClr val="FFFFFF"/>
              </a:solidFill>
              <a:latin typeface="Raleway"/>
              <a:ea typeface="Raleway"/>
              <a:cs typeface="Raleway"/>
              <a:sym typeface="Raleway"/>
            </a:endParaRPr>
          </a:p>
          <a:p>
            <a:pPr marL="457200" lvl="0" indent="-355600" algn="l" rtl="0">
              <a:spcBef>
                <a:spcPts val="0"/>
              </a:spcBef>
              <a:spcAft>
                <a:spcPts val="0"/>
              </a:spcAft>
              <a:buClr>
                <a:srgbClr val="FFFFFF"/>
              </a:buClr>
              <a:buSzPts val="2000"/>
              <a:buFont typeface="Raleway"/>
              <a:buChar char="-"/>
            </a:pPr>
            <a:r>
              <a:rPr lang="en" sz="2000" b="1">
                <a:solidFill>
                  <a:srgbClr val="FFFFFF"/>
                </a:solidFill>
                <a:latin typeface="Raleway"/>
                <a:ea typeface="Raleway"/>
                <a:cs typeface="Raleway"/>
                <a:sym typeface="Raleway"/>
              </a:rPr>
              <a:t>3 Minutes To Apply</a:t>
            </a:r>
            <a:endParaRPr sz="2000" b="1">
              <a:solidFill>
                <a:srgbClr val="FFFFFF"/>
              </a:solidFill>
              <a:latin typeface="Raleway"/>
              <a:ea typeface="Raleway"/>
              <a:cs typeface="Raleway"/>
              <a:sym typeface="Raleway"/>
            </a:endParaRPr>
          </a:p>
          <a:p>
            <a:pPr marL="0" lvl="0" indent="0" algn="l" rtl="0">
              <a:spcBef>
                <a:spcPts val="0"/>
              </a:spcBef>
              <a:spcAft>
                <a:spcPts val="0"/>
              </a:spcAft>
              <a:buNone/>
            </a:pPr>
            <a:endParaRPr sz="2000" b="1">
              <a:solidFill>
                <a:srgbClr val="FFFFFF"/>
              </a:solidFill>
              <a:latin typeface="Raleway"/>
              <a:ea typeface="Raleway"/>
              <a:cs typeface="Raleway"/>
              <a:sym typeface="Raleway"/>
            </a:endParaRPr>
          </a:p>
          <a:p>
            <a:pPr marL="457200" lvl="0" indent="-355600" algn="l" rtl="0">
              <a:spcBef>
                <a:spcPts val="0"/>
              </a:spcBef>
              <a:spcAft>
                <a:spcPts val="0"/>
              </a:spcAft>
              <a:buClr>
                <a:srgbClr val="FFFFFF"/>
              </a:buClr>
              <a:buSzPts val="2000"/>
              <a:buFont typeface="Raleway"/>
              <a:buChar char="-"/>
            </a:pPr>
            <a:r>
              <a:rPr lang="en" sz="2000" b="1">
                <a:solidFill>
                  <a:srgbClr val="FFFFFF"/>
                </a:solidFill>
                <a:latin typeface="Raleway"/>
                <a:ea typeface="Raleway"/>
                <a:cs typeface="Raleway"/>
                <a:sym typeface="Raleway"/>
              </a:rPr>
              <a:t>24x7 Candidate Support</a:t>
            </a:r>
            <a:endParaRPr sz="2000" b="1">
              <a:solidFill>
                <a:srgbClr val="FFFFFF"/>
              </a:solidFill>
              <a:latin typeface="Raleway"/>
              <a:ea typeface="Raleway"/>
              <a:cs typeface="Raleway"/>
              <a:sym typeface="Raleway"/>
            </a:endParaRPr>
          </a:p>
        </p:txBody>
      </p:sp>
      <p:sp>
        <p:nvSpPr>
          <p:cNvPr id="301" name="Google Shape;301;p60"/>
          <p:cNvSpPr/>
          <p:nvPr/>
        </p:nvSpPr>
        <p:spPr>
          <a:xfrm>
            <a:off x="4087375" y="2575550"/>
            <a:ext cx="914400" cy="591300"/>
          </a:xfrm>
          <a:prstGeom prst="stripedRightArrow">
            <a:avLst>
              <a:gd name="adj1" fmla="val 50000"/>
              <a:gd name="adj2" fmla="val 50000"/>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F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61"/>
          <p:cNvPicPr preferRelativeResize="0"/>
          <p:nvPr/>
        </p:nvPicPr>
        <p:blipFill>
          <a:blip r:embed="rId3">
            <a:alphaModFix/>
          </a:blip>
          <a:stretch>
            <a:fillRect/>
          </a:stretch>
        </p:blipFill>
        <p:spPr>
          <a:xfrm>
            <a:off x="4439138" y="640200"/>
            <a:ext cx="4361975" cy="3357625"/>
          </a:xfrm>
          <a:prstGeom prst="rect">
            <a:avLst/>
          </a:prstGeom>
          <a:noFill/>
          <a:ln>
            <a:noFill/>
          </a:ln>
        </p:spPr>
      </p:pic>
      <p:pic>
        <p:nvPicPr>
          <p:cNvPr id="307" name="Google Shape;307;p61"/>
          <p:cNvPicPr preferRelativeResize="0"/>
          <p:nvPr/>
        </p:nvPicPr>
        <p:blipFill>
          <a:blip r:embed="rId4">
            <a:alphaModFix/>
          </a:blip>
          <a:stretch>
            <a:fillRect/>
          </a:stretch>
        </p:blipFill>
        <p:spPr>
          <a:xfrm>
            <a:off x="106488" y="691560"/>
            <a:ext cx="4276826" cy="3548400"/>
          </a:xfrm>
          <a:prstGeom prst="rect">
            <a:avLst/>
          </a:prstGeom>
          <a:noFill/>
          <a:ln>
            <a:noFill/>
          </a:ln>
        </p:spPr>
      </p:pic>
      <p:sp>
        <p:nvSpPr>
          <p:cNvPr id="308" name="Google Shape;308;p61"/>
          <p:cNvSpPr txBox="1"/>
          <p:nvPr/>
        </p:nvSpPr>
        <p:spPr>
          <a:xfrm>
            <a:off x="866875" y="3757550"/>
            <a:ext cx="2657400" cy="6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i="1">
                <a:latin typeface="Raleway"/>
                <a:ea typeface="Raleway"/>
                <a:cs typeface="Raleway"/>
                <a:sym typeface="Raleway"/>
              </a:rPr>
              <a:t>CANDIDATE</a:t>
            </a:r>
            <a:endParaRPr sz="3000" i="1">
              <a:latin typeface="Raleway"/>
              <a:ea typeface="Raleway"/>
              <a:cs typeface="Raleway"/>
              <a:sym typeface="Raleway"/>
            </a:endParaRPr>
          </a:p>
        </p:txBody>
      </p:sp>
      <p:sp>
        <p:nvSpPr>
          <p:cNvPr id="309" name="Google Shape;309;p61"/>
          <p:cNvSpPr txBox="1"/>
          <p:nvPr/>
        </p:nvSpPr>
        <p:spPr>
          <a:xfrm>
            <a:off x="5296000" y="3757550"/>
            <a:ext cx="2505300" cy="6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i="1">
                <a:solidFill>
                  <a:schemeClr val="dk1"/>
                </a:solidFill>
                <a:latin typeface="Raleway"/>
                <a:ea typeface="Raleway"/>
                <a:cs typeface="Raleway"/>
                <a:sym typeface="Raleway"/>
              </a:rPr>
              <a:t>CANDIDATE</a:t>
            </a:r>
            <a:endParaRPr sz="3000" i="1">
              <a:solidFill>
                <a:schemeClr val="dk1"/>
              </a:solidFill>
              <a:latin typeface="Raleway"/>
              <a:ea typeface="Raleway"/>
              <a:cs typeface="Raleway"/>
              <a:sym typeface="Raleway"/>
            </a:endParaRPr>
          </a:p>
          <a:p>
            <a:pPr marL="0" lvl="0" indent="0" algn="l" rtl="0">
              <a:spcBef>
                <a:spcPts val="0"/>
              </a:spcBef>
              <a:spcAft>
                <a:spcPts val="0"/>
              </a:spcAft>
              <a:buNone/>
            </a:pPr>
            <a:endParaRPr/>
          </a:p>
        </p:txBody>
      </p:sp>
      <p:pic>
        <p:nvPicPr>
          <p:cNvPr id="310" name="Google Shape;310;p61"/>
          <p:cNvPicPr preferRelativeResize="0"/>
          <p:nvPr/>
        </p:nvPicPr>
        <p:blipFill>
          <a:blip r:embed="rId5">
            <a:alphaModFix/>
          </a:blip>
          <a:stretch>
            <a:fillRect/>
          </a:stretch>
        </p:blipFill>
        <p:spPr>
          <a:xfrm>
            <a:off x="1828800" y="4414700"/>
            <a:ext cx="628650" cy="619125"/>
          </a:xfrm>
          <a:prstGeom prst="rect">
            <a:avLst/>
          </a:prstGeom>
          <a:noFill/>
          <a:ln>
            <a:noFill/>
          </a:ln>
        </p:spPr>
      </p:pic>
      <p:pic>
        <p:nvPicPr>
          <p:cNvPr id="311" name="Google Shape;311;p61"/>
          <p:cNvPicPr preferRelativeResize="0"/>
          <p:nvPr/>
        </p:nvPicPr>
        <p:blipFill>
          <a:blip r:embed="rId6">
            <a:alphaModFix/>
          </a:blip>
          <a:stretch>
            <a:fillRect/>
          </a:stretch>
        </p:blipFill>
        <p:spPr>
          <a:xfrm>
            <a:off x="6298613" y="4433750"/>
            <a:ext cx="643006" cy="633550"/>
          </a:xfrm>
          <a:prstGeom prst="rect">
            <a:avLst/>
          </a:prstGeom>
          <a:noFill/>
          <a:ln>
            <a:noFill/>
          </a:ln>
        </p:spPr>
      </p:pic>
      <p:sp>
        <p:nvSpPr>
          <p:cNvPr id="312" name="Google Shape;312;p61"/>
          <p:cNvSpPr txBox="1"/>
          <p:nvPr/>
        </p:nvSpPr>
        <p:spPr>
          <a:xfrm>
            <a:off x="507825" y="-685800"/>
            <a:ext cx="32706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rgbClr val="D9D9D9"/>
                </a:solidFill>
                <a:highlight>
                  <a:srgbClr val="F07100"/>
                </a:highlight>
                <a:latin typeface="Raleway"/>
                <a:ea typeface="Raleway"/>
                <a:cs typeface="Raleway"/>
                <a:sym typeface="Raleway"/>
              </a:rPr>
              <a:t>TRADITIONAL </a:t>
            </a:r>
            <a:br>
              <a:rPr lang="en" sz="2200">
                <a:solidFill>
                  <a:srgbClr val="D9D9D9"/>
                </a:solidFill>
                <a:highlight>
                  <a:srgbClr val="F07100"/>
                </a:highlight>
                <a:latin typeface="Raleway"/>
                <a:ea typeface="Raleway"/>
                <a:cs typeface="Raleway"/>
                <a:sym typeface="Raleway"/>
              </a:rPr>
            </a:br>
            <a:r>
              <a:rPr lang="en" sz="2200">
                <a:solidFill>
                  <a:srgbClr val="D9D9D9"/>
                </a:solidFill>
                <a:highlight>
                  <a:srgbClr val="F07100"/>
                </a:highlight>
                <a:latin typeface="Raleway"/>
                <a:ea typeface="Raleway"/>
                <a:cs typeface="Raleway"/>
                <a:sym typeface="Raleway"/>
              </a:rPr>
              <a:t>RECRUITING PROCESS</a:t>
            </a:r>
            <a:endParaRPr/>
          </a:p>
        </p:txBody>
      </p:sp>
      <p:sp>
        <p:nvSpPr>
          <p:cNvPr id="313" name="Google Shape;313;p61"/>
          <p:cNvSpPr txBox="1"/>
          <p:nvPr/>
        </p:nvSpPr>
        <p:spPr>
          <a:xfrm>
            <a:off x="4674100" y="-685800"/>
            <a:ext cx="37473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rgbClr val="D9D9D9"/>
                </a:solidFill>
                <a:highlight>
                  <a:srgbClr val="2F3F57"/>
                </a:highlight>
                <a:latin typeface="Raleway"/>
                <a:ea typeface="Raleway"/>
                <a:cs typeface="Raleway"/>
                <a:sym typeface="Raleway"/>
              </a:rPr>
              <a:t>CONVERSATIONAL A.I. RECRUITING PROCESS</a:t>
            </a:r>
            <a:endParaRPr sz="2200">
              <a:solidFill>
                <a:schemeClr val="lt1"/>
              </a:solidFill>
              <a:highlight>
                <a:srgbClr val="2F3F57"/>
              </a:highlight>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17"/>
        <p:cNvGrpSpPr/>
        <p:nvPr/>
      </p:nvGrpSpPr>
      <p:grpSpPr>
        <a:xfrm>
          <a:off x="0" y="0"/>
          <a:ext cx="0" cy="0"/>
          <a:chOff x="0" y="0"/>
          <a:chExt cx="0" cy="0"/>
        </a:xfrm>
      </p:grpSpPr>
      <p:sp>
        <p:nvSpPr>
          <p:cNvPr id="318" name="Google Shape;318;p62"/>
          <p:cNvSpPr/>
          <p:nvPr/>
        </p:nvSpPr>
        <p:spPr>
          <a:xfrm>
            <a:off x="600" y="-76175"/>
            <a:ext cx="9142813" cy="5272088"/>
          </a:xfrm>
          <a:custGeom>
            <a:avLst/>
            <a:gdLst/>
            <a:ahLst/>
            <a:cxnLst/>
            <a:rect l="l" t="t" r="r" b="b"/>
            <a:pathLst>
              <a:path w="3274060" h="5143500" extrusionOk="0">
                <a:moveTo>
                  <a:pt x="0" y="5143500"/>
                </a:moveTo>
                <a:lnTo>
                  <a:pt x="3273552" y="5143500"/>
                </a:lnTo>
                <a:lnTo>
                  <a:pt x="3273552" y="0"/>
                </a:lnTo>
                <a:lnTo>
                  <a:pt x="0" y="0"/>
                </a:lnTo>
                <a:lnTo>
                  <a:pt x="0" y="5143500"/>
                </a:lnTo>
                <a:close/>
              </a:path>
            </a:pathLst>
          </a:custGeom>
          <a:solidFill>
            <a:srgbClr val="2F3F57"/>
          </a:solidFill>
          <a:ln>
            <a:noFill/>
          </a:ln>
          <a:effectLst>
            <a:outerShdw blurRad="57150" dist="19050" dir="5400000" algn="bl" rotWithShape="0">
              <a:srgbClr val="000000">
                <a:alpha val="94000"/>
              </a:srgbClr>
            </a:outerShdw>
          </a:effectLst>
        </p:spPr>
        <p:txBody>
          <a:bodyPr spcFirstLastPara="1" wrap="square" lIns="0" tIns="0" rIns="0" bIns="0" anchor="t" anchorCtr="0">
            <a:noAutofit/>
          </a:bodyPr>
          <a:lstStyle/>
          <a:p>
            <a:pPr marL="0" marR="0" lvl="0" indent="0" algn="l" rtl="0">
              <a:spcBef>
                <a:spcPts val="0"/>
              </a:spcBef>
              <a:spcAft>
                <a:spcPts val="0"/>
              </a:spcAft>
              <a:buNone/>
            </a:pPr>
            <a:endParaRPr sz="1800"/>
          </a:p>
        </p:txBody>
      </p:sp>
      <p:sp>
        <p:nvSpPr>
          <p:cNvPr id="319" name="Google Shape;319;p62"/>
          <p:cNvSpPr txBox="1">
            <a:spLocks noGrp="1"/>
          </p:cNvSpPr>
          <p:nvPr>
            <p:ph type="title"/>
          </p:nvPr>
        </p:nvSpPr>
        <p:spPr>
          <a:xfrm>
            <a:off x="96700" y="210950"/>
            <a:ext cx="8971200" cy="1279500"/>
          </a:xfrm>
          <a:prstGeom prst="rect">
            <a:avLst/>
          </a:prstGeom>
          <a:noFill/>
          <a:ln>
            <a:noFill/>
          </a:ln>
        </p:spPr>
        <p:txBody>
          <a:bodyPr spcFirstLastPara="1" wrap="square" lIns="0" tIns="48250" rIns="0" bIns="0" anchor="t" anchorCtr="0">
            <a:noAutofit/>
          </a:bodyPr>
          <a:lstStyle/>
          <a:p>
            <a:pPr marL="12700" marR="5080" lvl="0" indent="0" algn="ctr" rtl="0">
              <a:lnSpc>
                <a:spcPct val="109090"/>
              </a:lnSpc>
              <a:spcBef>
                <a:spcPts val="0"/>
              </a:spcBef>
              <a:spcAft>
                <a:spcPts val="0"/>
              </a:spcAft>
              <a:buNone/>
            </a:pPr>
            <a:r>
              <a:rPr lang="en" sz="3600" b="1" dirty="0">
                <a:solidFill>
                  <a:srgbClr val="FFFFFF"/>
                </a:solidFill>
                <a:latin typeface="Raleway"/>
                <a:ea typeface="Raleway"/>
                <a:cs typeface="Raleway"/>
                <a:sym typeface="Raleway"/>
              </a:rPr>
              <a:t>END-TO-END</a:t>
            </a:r>
            <a:r>
              <a:rPr lang="en" sz="3600" dirty="0">
                <a:solidFill>
                  <a:srgbClr val="FFFFFF"/>
                </a:solidFill>
                <a:latin typeface="Raleway"/>
                <a:ea typeface="Raleway"/>
                <a:cs typeface="Raleway"/>
                <a:sym typeface="Raleway"/>
              </a:rPr>
              <a:t> </a:t>
            </a:r>
            <a:br>
              <a:rPr lang="en" sz="3600" dirty="0">
                <a:solidFill>
                  <a:srgbClr val="FFFFFF"/>
                </a:solidFill>
                <a:latin typeface="Raleway"/>
                <a:ea typeface="Raleway"/>
                <a:cs typeface="Raleway"/>
                <a:sym typeface="Raleway"/>
              </a:rPr>
            </a:br>
            <a:r>
              <a:rPr lang="en" sz="3600" dirty="0">
                <a:solidFill>
                  <a:srgbClr val="FFFFFF"/>
                </a:solidFill>
                <a:latin typeface="Raleway"/>
                <a:ea typeface="Raleway"/>
                <a:cs typeface="Raleway"/>
                <a:sym typeface="Raleway"/>
              </a:rPr>
              <a:t>RECRUITING WORKFLOW NEEDS </a:t>
            </a:r>
            <a:endParaRPr sz="3600" b="1" i="0" u="none" strike="noStrike" cap="none" dirty="0">
              <a:solidFill>
                <a:srgbClr val="335D81"/>
              </a:solidFill>
              <a:latin typeface="Raleway"/>
              <a:ea typeface="Raleway"/>
              <a:cs typeface="Raleway"/>
              <a:sym typeface="Raleway"/>
            </a:endParaRPr>
          </a:p>
        </p:txBody>
      </p:sp>
      <p:pic>
        <p:nvPicPr>
          <p:cNvPr id="320" name="Google Shape;320;p62"/>
          <p:cNvPicPr preferRelativeResize="0"/>
          <p:nvPr/>
        </p:nvPicPr>
        <p:blipFill>
          <a:blip r:embed="rId3">
            <a:alphaModFix/>
          </a:blip>
          <a:stretch>
            <a:fillRect/>
          </a:stretch>
        </p:blipFill>
        <p:spPr>
          <a:xfrm>
            <a:off x="6433788" y="2233613"/>
            <a:ext cx="466725" cy="523875"/>
          </a:xfrm>
          <a:prstGeom prst="rect">
            <a:avLst/>
          </a:prstGeom>
          <a:noFill/>
          <a:ln>
            <a:noFill/>
          </a:ln>
        </p:spPr>
      </p:pic>
      <p:grpSp>
        <p:nvGrpSpPr>
          <p:cNvPr id="321" name="Google Shape;321;p62"/>
          <p:cNvGrpSpPr/>
          <p:nvPr/>
        </p:nvGrpSpPr>
        <p:grpSpPr>
          <a:xfrm>
            <a:off x="222000" y="2088325"/>
            <a:ext cx="8610600" cy="1371600"/>
            <a:chOff x="222000" y="2088325"/>
            <a:chExt cx="8610600" cy="1371600"/>
          </a:xfrm>
        </p:grpSpPr>
        <p:grpSp>
          <p:nvGrpSpPr>
            <p:cNvPr id="322" name="Google Shape;322;p62"/>
            <p:cNvGrpSpPr/>
            <p:nvPr/>
          </p:nvGrpSpPr>
          <p:grpSpPr>
            <a:xfrm>
              <a:off x="222000" y="2088325"/>
              <a:ext cx="7162800" cy="1371600"/>
              <a:chOff x="298200" y="2164525"/>
              <a:chExt cx="7162800" cy="1371600"/>
            </a:xfrm>
          </p:grpSpPr>
          <p:sp>
            <p:nvSpPr>
              <p:cNvPr id="323" name="Google Shape;323;p62"/>
              <p:cNvSpPr/>
              <p:nvPr/>
            </p:nvSpPr>
            <p:spPr>
              <a:xfrm>
                <a:off x="298200" y="2164525"/>
                <a:ext cx="1371600" cy="1371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n" sz="1000">
                    <a:solidFill>
                      <a:srgbClr val="FFFFFF"/>
                    </a:solidFill>
                  </a:rPr>
                  <a:t>Talent Pool Engagement</a:t>
                </a:r>
                <a:endParaRPr sz="1000">
                  <a:solidFill>
                    <a:srgbClr val="FFFFFF"/>
                  </a:solidFill>
                </a:endParaRPr>
              </a:p>
            </p:txBody>
          </p:sp>
          <p:sp>
            <p:nvSpPr>
              <p:cNvPr id="324" name="Google Shape;324;p62"/>
              <p:cNvSpPr/>
              <p:nvPr/>
            </p:nvSpPr>
            <p:spPr>
              <a:xfrm>
                <a:off x="1746000" y="2164525"/>
                <a:ext cx="1371600" cy="13716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r>
                  <a:rPr lang="en" sz="1000">
                    <a:solidFill>
                      <a:srgbClr val="FFFFFF"/>
                    </a:solidFill>
                  </a:rPr>
                  <a:t>Capture &amp; </a:t>
                </a:r>
                <a:br>
                  <a:rPr lang="en" sz="1000">
                    <a:solidFill>
                      <a:srgbClr val="FFFFFF"/>
                    </a:solidFill>
                  </a:rPr>
                </a:br>
                <a:r>
                  <a:rPr lang="en" sz="1000">
                    <a:solidFill>
                      <a:srgbClr val="FFFFFF"/>
                    </a:solidFill>
                  </a:rPr>
                  <a:t>Apply</a:t>
                </a:r>
                <a:endParaRPr sz="1000">
                  <a:solidFill>
                    <a:srgbClr val="FFFFFF"/>
                  </a:solidFill>
                </a:endParaRPr>
              </a:p>
            </p:txBody>
          </p:sp>
          <p:sp>
            <p:nvSpPr>
              <p:cNvPr id="325" name="Google Shape;325;p62"/>
              <p:cNvSpPr/>
              <p:nvPr/>
            </p:nvSpPr>
            <p:spPr>
              <a:xfrm>
                <a:off x="3193800" y="2164525"/>
                <a:ext cx="1371600" cy="1371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br>
                  <a:rPr lang="en"/>
                </a:br>
                <a:r>
                  <a:rPr lang="en" sz="1000">
                    <a:solidFill>
                      <a:srgbClr val="FFFFFF"/>
                    </a:solidFill>
                  </a:rPr>
                  <a:t>Screen &amp; </a:t>
                </a:r>
                <a:br>
                  <a:rPr lang="en" sz="1000">
                    <a:solidFill>
                      <a:srgbClr val="FFFFFF"/>
                    </a:solidFill>
                  </a:rPr>
                </a:br>
                <a:r>
                  <a:rPr lang="en" sz="1000">
                    <a:solidFill>
                      <a:srgbClr val="FFFFFF"/>
                    </a:solidFill>
                  </a:rPr>
                  <a:t>Assess </a:t>
                </a:r>
                <a:endParaRPr sz="1000">
                  <a:solidFill>
                    <a:srgbClr val="FFFFFF"/>
                  </a:solidFill>
                </a:endParaRPr>
              </a:p>
            </p:txBody>
          </p:sp>
          <p:sp>
            <p:nvSpPr>
              <p:cNvPr id="326" name="Google Shape;326;p62"/>
              <p:cNvSpPr/>
              <p:nvPr/>
            </p:nvSpPr>
            <p:spPr>
              <a:xfrm>
                <a:off x="4641600" y="2164525"/>
                <a:ext cx="1371600" cy="1371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br>
                  <a:rPr lang="en"/>
                </a:br>
                <a:r>
                  <a:rPr lang="en" sz="1000">
                    <a:solidFill>
                      <a:srgbClr val="FFFFFF"/>
                    </a:solidFill>
                  </a:rPr>
                  <a:t>Schedule</a:t>
                </a:r>
                <a:endParaRPr sz="1000">
                  <a:solidFill>
                    <a:srgbClr val="FFFFFF"/>
                  </a:solidFill>
                </a:endParaRPr>
              </a:p>
              <a:p>
                <a:pPr marL="0" lvl="0" indent="0" algn="ctr" rtl="0">
                  <a:spcBef>
                    <a:spcPts val="0"/>
                  </a:spcBef>
                  <a:spcAft>
                    <a:spcPts val="0"/>
                  </a:spcAft>
                  <a:buNone/>
                </a:pPr>
                <a:r>
                  <a:rPr lang="en" sz="1000">
                    <a:solidFill>
                      <a:srgbClr val="FFFFFF"/>
                    </a:solidFill>
                  </a:rPr>
                  <a:t>Interviews</a:t>
                </a:r>
                <a:endParaRPr sz="1000">
                  <a:solidFill>
                    <a:srgbClr val="FFFFFF"/>
                  </a:solidFill>
                </a:endParaRPr>
              </a:p>
            </p:txBody>
          </p:sp>
          <p:sp>
            <p:nvSpPr>
              <p:cNvPr id="327" name="Google Shape;327;p62"/>
              <p:cNvSpPr/>
              <p:nvPr/>
            </p:nvSpPr>
            <p:spPr>
              <a:xfrm>
                <a:off x="6089400" y="2164525"/>
                <a:ext cx="1371600" cy="1371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br>
                  <a:rPr lang="en"/>
                </a:br>
                <a:r>
                  <a:rPr lang="en" sz="1000">
                    <a:solidFill>
                      <a:srgbClr val="FFFFFF"/>
                    </a:solidFill>
                  </a:rPr>
                  <a:t>New Hire </a:t>
                </a:r>
                <a:br>
                  <a:rPr lang="en" sz="1000">
                    <a:solidFill>
                      <a:srgbClr val="FFFFFF"/>
                    </a:solidFill>
                  </a:rPr>
                </a:br>
                <a:r>
                  <a:rPr lang="en" sz="1000">
                    <a:solidFill>
                      <a:srgbClr val="FFFFFF"/>
                    </a:solidFill>
                  </a:rPr>
                  <a:t>Check-Ins</a:t>
                </a:r>
                <a:endParaRPr sz="1000">
                  <a:solidFill>
                    <a:srgbClr val="FFFFFF"/>
                  </a:solidFill>
                </a:endParaRPr>
              </a:p>
            </p:txBody>
          </p:sp>
        </p:grpSp>
        <p:sp>
          <p:nvSpPr>
            <p:cNvPr id="328" name="Google Shape;328;p62"/>
            <p:cNvSpPr/>
            <p:nvPr/>
          </p:nvSpPr>
          <p:spPr>
            <a:xfrm>
              <a:off x="7461000" y="2088325"/>
              <a:ext cx="1371600" cy="1371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br>
                <a:rPr lang="en"/>
              </a:br>
              <a:r>
                <a:rPr lang="en" sz="1000">
                  <a:solidFill>
                    <a:srgbClr val="FFFFFF"/>
                  </a:solidFill>
                </a:rPr>
                <a:t>Employee </a:t>
              </a:r>
              <a:endParaRPr sz="1000">
                <a:solidFill>
                  <a:srgbClr val="FFFFFF"/>
                </a:solidFill>
              </a:endParaRPr>
            </a:p>
            <a:p>
              <a:pPr marL="0" lvl="0" indent="0" algn="ctr" rtl="0">
                <a:spcBef>
                  <a:spcPts val="0"/>
                </a:spcBef>
                <a:spcAft>
                  <a:spcPts val="0"/>
                </a:spcAft>
                <a:buNone/>
              </a:pPr>
              <a:r>
                <a:rPr lang="en" sz="1000">
                  <a:solidFill>
                    <a:srgbClr val="FFFFFF"/>
                  </a:solidFill>
                </a:rPr>
                <a:t>Referral</a:t>
              </a:r>
              <a:endParaRPr sz="1000">
                <a:solidFill>
                  <a:srgbClr val="FFFFFF"/>
                </a:solidFill>
              </a:endParaRPr>
            </a:p>
          </p:txBody>
        </p:sp>
        <p:pic>
          <p:nvPicPr>
            <p:cNvPr id="329" name="Google Shape;329;p62"/>
            <p:cNvPicPr preferRelativeResize="0"/>
            <p:nvPr/>
          </p:nvPicPr>
          <p:blipFill>
            <a:blip r:embed="rId4">
              <a:alphaModFix/>
            </a:blip>
            <a:stretch>
              <a:fillRect/>
            </a:stretch>
          </p:blipFill>
          <p:spPr>
            <a:xfrm>
              <a:off x="666750" y="2309813"/>
              <a:ext cx="495300" cy="523875"/>
            </a:xfrm>
            <a:prstGeom prst="rect">
              <a:avLst/>
            </a:prstGeom>
            <a:noFill/>
            <a:ln>
              <a:noFill/>
            </a:ln>
          </p:spPr>
        </p:pic>
        <p:pic>
          <p:nvPicPr>
            <p:cNvPr id="330" name="Google Shape;330;p62"/>
            <p:cNvPicPr preferRelativeResize="0"/>
            <p:nvPr/>
          </p:nvPicPr>
          <p:blipFill>
            <a:blip r:embed="rId5">
              <a:alphaModFix/>
            </a:blip>
            <a:stretch>
              <a:fillRect/>
            </a:stretch>
          </p:blipFill>
          <p:spPr>
            <a:xfrm>
              <a:off x="2163650" y="2309813"/>
              <a:ext cx="381000" cy="523875"/>
            </a:xfrm>
            <a:prstGeom prst="rect">
              <a:avLst/>
            </a:prstGeom>
            <a:noFill/>
            <a:ln>
              <a:noFill/>
            </a:ln>
          </p:spPr>
        </p:pic>
        <p:pic>
          <p:nvPicPr>
            <p:cNvPr id="331" name="Google Shape;331;p62"/>
            <p:cNvPicPr preferRelativeResize="0"/>
            <p:nvPr/>
          </p:nvPicPr>
          <p:blipFill>
            <a:blip r:embed="rId6">
              <a:alphaModFix/>
            </a:blip>
            <a:stretch>
              <a:fillRect/>
            </a:stretch>
          </p:blipFill>
          <p:spPr>
            <a:xfrm>
              <a:off x="4970963" y="2309800"/>
              <a:ext cx="466725" cy="523875"/>
            </a:xfrm>
            <a:prstGeom prst="rect">
              <a:avLst/>
            </a:prstGeom>
            <a:noFill/>
            <a:ln>
              <a:noFill/>
            </a:ln>
          </p:spPr>
        </p:pic>
        <p:pic>
          <p:nvPicPr>
            <p:cNvPr id="332" name="Google Shape;332;p62"/>
            <p:cNvPicPr preferRelativeResize="0"/>
            <p:nvPr/>
          </p:nvPicPr>
          <p:blipFill>
            <a:blip r:embed="rId7">
              <a:alphaModFix/>
            </a:blip>
            <a:stretch>
              <a:fillRect/>
            </a:stretch>
          </p:blipFill>
          <p:spPr>
            <a:xfrm>
              <a:off x="3524438" y="2309788"/>
              <a:ext cx="466725" cy="523875"/>
            </a:xfrm>
            <a:prstGeom prst="rect">
              <a:avLst/>
            </a:prstGeom>
            <a:noFill/>
            <a:ln>
              <a:noFill/>
            </a:ln>
          </p:spPr>
        </p:pic>
      </p:grpSp>
      <p:pic>
        <p:nvPicPr>
          <p:cNvPr id="333" name="Google Shape;333;p62"/>
          <p:cNvPicPr preferRelativeResize="0"/>
          <p:nvPr/>
        </p:nvPicPr>
        <p:blipFill>
          <a:blip r:embed="rId8">
            <a:alphaModFix/>
          </a:blip>
          <a:stretch>
            <a:fillRect/>
          </a:stretch>
        </p:blipFill>
        <p:spPr>
          <a:xfrm>
            <a:off x="7722925" y="2233588"/>
            <a:ext cx="847725" cy="523875"/>
          </a:xfrm>
          <a:prstGeom prst="rect">
            <a:avLst/>
          </a:prstGeom>
          <a:noFill/>
          <a:ln>
            <a:noFill/>
          </a:ln>
        </p:spPr>
      </p:pic>
      <p:pic>
        <p:nvPicPr>
          <p:cNvPr id="334" name="Google Shape;334;p62"/>
          <p:cNvPicPr preferRelativeResize="0"/>
          <p:nvPr/>
        </p:nvPicPr>
        <p:blipFill>
          <a:blip r:embed="rId9">
            <a:alphaModFix/>
          </a:blip>
          <a:stretch>
            <a:fillRect/>
          </a:stretch>
        </p:blipFill>
        <p:spPr>
          <a:xfrm>
            <a:off x="7536140" y="4447950"/>
            <a:ext cx="1296460" cy="523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3"/>
          <p:cNvSpPr/>
          <p:nvPr/>
        </p:nvSpPr>
        <p:spPr>
          <a:xfrm>
            <a:off x="588" y="13"/>
            <a:ext cx="9142813" cy="5143500"/>
          </a:xfrm>
          <a:custGeom>
            <a:avLst/>
            <a:gdLst/>
            <a:ahLst/>
            <a:cxnLst/>
            <a:rect l="l" t="t" r="r" b="b"/>
            <a:pathLst>
              <a:path w="3274060" h="5143500" extrusionOk="0">
                <a:moveTo>
                  <a:pt x="0" y="5143500"/>
                </a:moveTo>
                <a:lnTo>
                  <a:pt x="3273552" y="5143500"/>
                </a:lnTo>
                <a:lnTo>
                  <a:pt x="3273552" y="0"/>
                </a:lnTo>
                <a:lnTo>
                  <a:pt x="0" y="0"/>
                </a:lnTo>
                <a:lnTo>
                  <a:pt x="0" y="5143500"/>
                </a:lnTo>
                <a:close/>
              </a:path>
            </a:pathLst>
          </a:custGeom>
          <a:solidFill>
            <a:srgbClr val="A6A6A6"/>
          </a:solidFill>
          <a:ln>
            <a:noFill/>
          </a:ln>
          <a:effectLst>
            <a:outerShdw blurRad="57150" dist="19050" dir="5400000" algn="bl" rotWithShape="0">
              <a:srgbClr val="000000">
                <a:alpha val="93730"/>
              </a:srgbClr>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Arial"/>
              <a:ea typeface="Arial"/>
              <a:cs typeface="Arial"/>
              <a:sym typeface="Arial"/>
            </a:endParaRPr>
          </a:p>
        </p:txBody>
      </p:sp>
      <p:pic>
        <p:nvPicPr>
          <p:cNvPr id="340" name="Google Shape;340;p63"/>
          <p:cNvPicPr preferRelativeResize="0"/>
          <p:nvPr/>
        </p:nvPicPr>
        <p:blipFill>
          <a:blip r:embed="rId5">
            <a:alphaModFix/>
          </a:blip>
          <a:stretch>
            <a:fillRect/>
          </a:stretch>
        </p:blipFill>
        <p:spPr>
          <a:xfrm>
            <a:off x="5709833" y="0"/>
            <a:ext cx="3433560" cy="5143500"/>
          </a:xfrm>
          <a:prstGeom prst="rect">
            <a:avLst/>
          </a:prstGeom>
          <a:noFill/>
          <a:ln>
            <a:noFill/>
          </a:ln>
        </p:spPr>
      </p:pic>
      <p:pic>
        <p:nvPicPr>
          <p:cNvPr id="341" name="Google Shape;341;p63"/>
          <p:cNvPicPr preferRelativeResize="0"/>
          <p:nvPr/>
        </p:nvPicPr>
        <p:blipFill rotWithShape="1">
          <a:blip r:embed="rId6">
            <a:alphaModFix/>
          </a:blip>
          <a:srcRect/>
          <a:stretch/>
        </p:blipFill>
        <p:spPr>
          <a:xfrm>
            <a:off x="7620015" y="4476754"/>
            <a:ext cx="1201039" cy="475615"/>
          </a:xfrm>
          <a:prstGeom prst="rect">
            <a:avLst/>
          </a:prstGeom>
          <a:noFill/>
          <a:ln>
            <a:noFill/>
          </a:ln>
        </p:spPr>
      </p:pic>
      <p:sp>
        <p:nvSpPr>
          <p:cNvPr id="342" name="Google Shape;342;p63"/>
          <p:cNvSpPr txBox="1"/>
          <p:nvPr/>
        </p:nvSpPr>
        <p:spPr>
          <a:xfrm>
            <a:off x="138250" y="29175"/>
            <a:ext cx="6189900" cy="8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Raleway"/>
                <a:ea typeface="Raleway"/>
                <a:cs typeface="Raleway"/>
                <a:sym typeface="Raleway"/>
              </a:rPr>
              <a:t>From </a:t>
            </a:r>
            <a:r>
              <a:rPr lang="en" sz="3000" b="1">
                <a:solidFill>
                  <a:srgbClr val="FFFFFF"/>
                </a:solidFill>
                <a:latin typeface="Raleway"/>
                <a:ea typeface="Raleway"/>
                <a:cs typeface="Raleway"/>
                <a:sym typeface="Raleway"/>
              </a:rPr>
              <a:t>Forms </a:t>
            </a:r>
            <a:r>
              <a:rPr lang="en" sz="3000">
                <a:solidFill>
                  <a:srgbClr val="FFFFFF"/>
                </a:solidFill>
                <a:latin typeface="Raleway"/>
                <a:ea typeface="Raleway"/>
                <a:cs typeface="Raleway"/>
                <a:sym typeface="Raleway"/>
              </a:rPr>
              <a:t>to </a:t>
            </a:r>
            <a:r>
              <a:rPr lang="en" sz="3000" b="1">
                <a:solidFill>
                  <a:srgbClr val="FFFFFF"/>
                </a:solidFill>
                <a:latin typeface="Raleway"/>
                <a:ea typeface="Raleway"/>
                <a:cs typeface="Raleway"/>
                <a:sym typeface="Raleway"/>
              </a:rPr>
              <a:t>Conversations</a:t>
            </a:r>
            <a:endParaRPr sz="3000" b="1">
              <a:solidFill>
                <a:srgbClr val="FFFFFF"/>
              </a:solidFill>
              <a:latin typeface="Raleway"/>
              <a:ea typeface="Raleway"/>
              <a:cs typeface="Raleway"/>
              <a:sym typeface="Raleway"/>
            </a:endParaRPr>
          </a:p>
        </p:txBody>
      </p:sp>
      <p:sp>
        <p:nvSpPr>
          <p:cNvPr id="343" name="Google Shape;343;p63"/>
          <p:cNvSpPr txBox="1"/>
          <p:nvPr/>
        </p:nvSpPr>
        <p:spPr>
          <a:xfrm>
            <a:off x="967725" y="639450"/>
            <a:ext cx="3336600" cy="34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aleway"/>
                <a:ea typeface="Raleway"/>
                <a:cs typeface="Raleway"/>
                <a:sym typeface="Raleway"/>
              </a:rPr>
              <a:t>Engage With </a:t>
            </a:r>
            <a:r>
              <a:rPr lang="en" b="1">
                <a:solidFill>
                  <a:srgbClr val="FFFFFF"/>
                </a:solidFill>
                <a:latin typeface="Raleway"/>
                <a:ea typeface="Raleway"/>
                <a:cs typeface="Raleway"/>
                <a:sym typeface="Raleway"/>
              </a:rPr>
              <a:t>100% </a:t>
            </a:r>
            <a:r>
              <a:rPr lang="en">
                <a:solidFill>
                  <a:srgbClr val="FFFFFF"/>
                </a:solidFill>
                <a:latin typeface="Raleway"/>
                <a:ea typeface="Raleway"/>
                <a:cs typeface="Raleway"/>
                <a:sym typeface="Raleway"/>
              </a:rPr>
              <a:t>of Candidates</a:t>
            </a:r>
            <a:endParaRPr>
              <a:solidFill>
                <a:srgbClr val="FFFFFF"/>
              </a:solidFill>
              <a:latin typeface="Raleway"/>
              <a:ea typeface="Raleway"/>
              <a:cs typeface="Raleway"/>
              <a:sym typeface="Raleway"/>
            </a:endParaRPr>
          </a:p>
        </p:txBody>
      </p:sp>
      <p:pic>
        <p:nvPicPr>
          <p:cNvPr id="2" name="Capture and Apply.mp4">
            <a:hlinkClick r:id="" action="ppaction://media"/>
            <a:extLst>
              <a:ext uri="{FF2B5EF4-FFF2-40B4-BE49-F238E27FC236}">
                <a16:creationId xmlns:a16="http://schemas.microsoft.com/office/drawing/2014/main" id="{6A8A5974-E07E-364C-878C-4645B363E90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6678" y="1443648"/>
            <a:ext cx="4925558" cy="3003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1188</Words>
  <Application>Microsoft Macintosh PowerPoint</Application>
  <PresentationFormat>On-screen Show (16:9)</PresentationFormat>
  <Paragraphs>230</Paragraphs>
  <Slides>18</Slides>
  <Notes>18</Notes>
  <HiddenSlides>0</HiddenSlides>
  <MMClips>4</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Calibri</vt:lpstr>
      <vt:lpstr>Arial</vt:lpstr>
      <vt:lpstr>Raleway ExtraBold</vt:lpstr>
      <vt:lpstr>Raleway</vt:lpstr>
      <vt:lpstr>Raleway Light</vt:lpstr>
      <vt:lpstr>Cambria</vt:lpstr>
      <vt:lpstr>Century Gothic</vt:lpstr>
      <vt:lpstr>Simple Light</vt:lpstr>
      <vt:lpstr>Office Theme</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END-TO-END  RECRUITING WORKFLOW NEEDS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delightful &amp; efficient</vt:lpstr>
      <vt:lpstr> MAKING RECRUITING DELIGHTFUL AND EFFICIENT FOR EVERYONE</vt:lpstr>
      <vt:lpstr>Ask me about our Pilot Program via email: bennetts@allyo.com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Bennett Sung</cp:lastModifiedBy>
  <cp:revision>4</cp:revision>
  <dcterms:modified xsi:type="dcterms:W3CDTF">2018-10-15T03:20:38Z</dcterms:modified>
</cp:coreProperties>
</file>