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98"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56" autoAdjust="0"/>
    <p:restoredTop sz="66804" autoAdjust="0"/>
  </p:normalViewPr>
  <p:slideViewPr>
    <p:cSldViewPr>
      <p:cViewPr varScale="1">
        <p:scale>
          <a:sx n="78" d="100"/>
          <a:sy n="78" d="100"/>
        </p:scale>
        <p:origin x="9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CC05A8-96AB-4C98-9651-6ABDC3A2BCD9}" type="datetimeFigureOut">
              <a:rPr lang="en-US" smtClean="0"/>
              <a:t>4/17/19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C381B-455E-43CC-8ED9-CFEE9C18366E}" type="slidenum">
              <a:rPr lang="en-US" smtClean="0"/>
              <a:t>‹#›</a:t>
            </a:fld>
            <a:endParaRPr lang="en-US"/>
          </a:p>
        </p:txBody>
      </p:sp>
    </p:spTree>
    <p:extLst>
      <p:ext uri="{BB962C8B-B14F-4D97-AF65-F5344CB8AC3E}">
        <p14:creationId xmlns:p14="http://schemas.microsoft.com/office/powerpoint/2010/main" val="627904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statement will help frame the entire presentation. </a:t>
            </a:r>
          </a:p>
          <a:p>
            <a:r>
              <a:rPr lang="en-US" dirty="0"/>
              <a:t>Make this problem your leadership’s problem. Paint it in a light that helps them see how this problem is a business problem and use hard numbers to help them see this is impacting the business.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some do’s and don’ts. On the don’t side: Don’t tell your leadership that we can’t find the right people for the right jobs. It’s too general and it is actually your job in their minds. On the do side: the problem you’re trying to solve could be this: The average worker in on the market for 10 days. Currently, it takes us 40 days to fill a job. We would aim to close that gap.</a:t>
            </a:r>
          </a:p>
          <a:p>
            <a:endParaRPr lang="en-US" dirty="0"/>
          </a:p>
        </p:txBody>
      </p:sp>
      <p:sp>
        <p:nvSpPr>
          <p:cNvPr id="4" name="Slide Number Placeholder 3"/>
          <p:cNvSpPr>
            <a:spLocks noGrp="1"/>
          </p:cNvSpPr>
          <p:nvPr>
            <p:ph type="sldNum" sz="quarter" idx="5"/>
          </p:nvPr>
        </p:nvSpPr>
        <p:spPr/>
        <p:txBody>
          <a:bodyPr/>
          <a:lstStyle/>
          <a:p>
            <a:fld id="{73AC381B-455E-43CC-8ED9-CFEE9C18366E}" type="slidenum">
              <a:rPr lang="en-US" smtClean="0"/>
              <a:t>3</a:t>
            </a:fld>
            <a:endParaRPr lang="en-US"/>
          </a:p>
        </p:txBody>
      </p:sp>
    </p:spTree>
    <p:extLst>
      <p:ext uri="{BB962C8B-B14F-4D97-AF65-F5344CB8AC3E}">
        <p14:creationId xmlns:p14="http://schemas.microsoft.com/office/powerpoint/2010/main" val="1764974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c-suite wants to have hard numbers. In HR it can feel like all of our dollars are soft dollars. Since HR is viewed as a cost center, we have to work to change that perception. We have to show them that investing in these tools will create either savings or efficiencies. In many cases, we will be showing efficiencies. We need to show them how our efficiencies will create savings. When we talk about what the problem we are trying to solve costs the business, this is where we get additional data to bring this conversation to dollars and cents. This is how we get their attention. If you don’t put it in financial terms, you lose the CFO and when you lose the CFO, you lose your funding. So, if we talk about things that are soft like engagement, it’s difficult to get the CFO to buy in. We have to show them realistic costs to support the problem we are trying to solve. To build on the problem statement of: The average worker in on the market for 10 days. Currently, it takes us 40 days to fill a job. We would aim to close that gap. We fill this job on average 50 times per year. This is currently costing our business $474,000 per year. Now, never let a stat like that sit. You have to tell them how you got there. Every day that this job remains open costs our company $237 dollars. In problems like this, we like to look at average revenue per employee per day. Here’s how you can calculate the revenue per employee per day: For example, Company A had $10,000,000 in revenue this year. Divide the amount of revenue by the number of employees. In the example, $10,000,000 divided by 100 employees equals $100,000 of revenue per employee per year, which is the average for American businesses. Breaking it down further, you divide that by 365 and you get $273/day/employee. So, for each day that a job stays open, the business loses $273. If we can close the gap by 10 days, we can save the company $2,730 per role. On average, we fill this role 50 times per year, so, by closing the gap by 10 days, we could save the company $118,000/year.</a:t>
            </a:r>
          </a:p>
          <a:p>
            <a:r>
              <a:rPr lang="en-US" sz="1200" kern="1200" dirty="0">
                <a:solidFill>
                  <a:schemeClr val="tx1"/>
                </a:solidFill>
                <a:effectLst/>
                <a:latin typeface="+mn-lt"/>
                <a:ea typeface="+mn-ea"/>
                <a:cs typeface="+mn-cs"/>
              </a:rPr>
              <a:t>Other opportunities to show them the cost of the problem could be reducing the cost per hire. The key here is to understand how the problem impacts the business in financial terms. And that your solution can achieve the goals you’re setting forth. </a:t>
            </a:r>
            <a:endParaRPr lang="en-US" dirty="0"/>
          </a:p>
        </p:txBody>
      </p:sp>
      <p:sp>
        <p:nvSpPr>
          <p:cNvPr id="4" name="Slide Number Placeholder 3"/>
          <p:cNvSpPr>
            <a:spLocks noGrp="1"/>
          </p:cNvSpPr>
          <p:nvPr>
            <p:ph type="sldNum" sz="quarter" idx="5"/>
          </p:nvPr>
        </p:nvSpPr>
        <p:spPr/>
        <p:txBody>
          <a:bodyPr/>
          <a:lstStyle/>
          <a:p>
            <a:fld id="{73AC381B-455E-43CC-8ED9-CFEE9C18366E}" type="slidenum">
              <a:rPr lang="en-US" smtClean="0"/>
              <a:t>4</a:t>
            </a:fld>
            <a:endParaRPr lang="en-US"/>
          </a:p>
        </p:txBody>
      </p:sp>
    </p:spTree>
    <p:extLst>
      <p:ext uri="{BB962C8B-B14F-4D97-AF65-F5344CB8AC3E}">
        <p14:creationId xmlns:p14="http://schemas.microsoft.com/office/powerpoint/2010/main" val="3935651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you’ve established your problem, it’s crucial to share them how you’re going to solve it. And it doesn’t need to come across as a sales pitch from the partner you’re interested in. It has to come across as a thoughtful approach to saving the company money they are so clearly wasting with the “old way.”</a:t>
            </a:r>
          </a:p>
          <a:p>
            <a:r>
              <a:rPr lang="en-US" sz="1200" kern="1200" dirty="0">
                <a:solidFill>
                  <a:schemeClr val="tx1"/>
                </a:solidFill>
                <a:effectLst/>
                <a:latin typeface="+mn-lt"/>
                <a:ea typeface="+mn-ea"/>
                <a:cs typeface="+mn-cs"/>
              </a:rPr>
              <a:t>As you’re establishing your solution, share with your leaders how your solution will solve the problem. Building on the problem we are trying to solve, we have discovered a solution that will help us reduce our time to hire by 10 days based on the following research and assumptions. Tell them what your assumptions are. And give them data to support the solution. </a:t>
            </a:r>
          </a:p>
          <a:p>
            <a:r>
              <a:rPr lang="en-US" sz="1200" kern="1200" dirty="0">
                <a:solidFill>
                  <a:schemeClr val="tx1"/>
                </a:solidFill>
                <a:effectLst/>
                <a:latin typeface="+mn-lt"/>
                <a:ea typeface="+mn-ea"/>
                <a:cs typeface="+mn-cs"/>
              </a:rPr>
              <a:t>As you walk through the solution, it’s important to be highly realistic because frankly, 50% of all projects fail. So talk through the Strengths, weaknesses, opportunities, and threats. Talk about the risks and acknowledge that most projects fail because you don’t think about how we will get people to adopt the solution. It is critical to talk the leaders through the “what” and “why” of the solution and be plain and thoughtful about each of these pieces. Be sure to support the what and the why with data. </a:t>
            </a:r>
          </a:p>
          <a:p>
            <a:endParaRPr lang="en-US" dirty="0"/>
          </a:p>
        </p:txBody>
      </p:sp>
      <p:sp>
        <p:nvSpPr>
          <p:cNvPr id="4" name="Slide Number Placeholder 3"/>
          <p:cNvSpPr>
            <a:spLocks noGrp="1"/>
          </p:cNvSpPr>
          <p:nvPr>
            <p:ph type="sldNum" sz="quarter" idx="5"/>
          </p:nvPr>
        </p:nvSpPr>
        <p:spPr/>
        <p:txBody>
          <a:bodyPr/>
          <a:lstStyle/>
          <a:p>
            <a:fld id="{73AC381B-455E-43CC-8ED9-CFEE9C18366E}" type="slidenum">
              <a:rPr lang="en-US" smtClean="0"/>
              <a:t>5</a:t>
            </a:fld>
            <a:endParaRPr lang="en-US"/>
          </a:p>
        </p:txBody>
      </p:sp>
    </p:spTree>
    <p:extLst>
      <p:ext uri="{BB962C8B-B14F-4D97-AF65-F5344CB8AC3E}">
        <p14:creationId xmlns:p14="http://schemas.microsoft.com/office/powerpoint/2010/main" val="56041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 we plan to the team to change. How do we get people to adopt this solution. You see, many business cases include and cover a project plan, like how are we going to roll this out. How will we implement it. What is not missing from most winning business cases, is a change management plan. The #1 cause of project failure is adoption. Which is why a change management plan is so key to success of getting to YES on your business case. This shows your leadership that you are thinking it ALL the way through. Because solutions like this often times require not just money, but they require change. And if there is one thing people hate it is change.</a:t>
            </a:r>
          </a:p>
          <a:p>
            <a:endParaRPr lang="en-US" dirty="0"/>
          </a:p>
        </p:txBody>
      </p:sp>
      <p:sp>
        <p:nvSpPr>
          <p:cNvPr id="4" name="Slide Number Placeholder 3"/>
          <p:cNvSpPr>
            <a:spLocks noGrp="1"/>
          </p:cNvSpPr>
          <p:nvPr>
            <p:ph type="sldNum" sz="quarter" idx="5"/>
          </p:nvPr>
        </p:nvSpPr>
        <p:spPr/>
        <p:txBody>
          <a:bodyPr/>
          <a:lstStyle/>
          <a:p>
            <a:fld id="{73AC381B-455E-43CC-8ED9-CFEE9C18366E}" type="slidenum">
              <a:rPr lang="en-US" smtClean="0"/>
              <a:t>6</a:t>
            </a:fld>
            <a:endParaRPr lang="en-US"/>
          </a:p>
        </p:txBody>
      </p:sp>
    </p:spTree>
    <p:extLst>
      <p:ext uri="{BB962C8B-B14F-4D97-AF65-F5344CB8AC3E}">
        <p14:creationId xmlns:p14="http://schemas.microsoft.com/office/powerpoint/2010/main" val="1012202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It’s really important to be realistic. Do not overpromise. Earlier when we were talking about what the problem was costing the business, it would have been easy to say we can cut the time to fill in ½. But is that realistic. Would it be even better to say we could cut the time to fill by 25% or less. Even 25% may be too aggressive. What’s important is that you put a line in the sand that is achievable. One that you can deliver against. It’s important to show the return on investment in as realistic a light as possible. Because if we ARE able to deliver a 25% reduction in time to fill with one tool, you are winning!</a:t>
            </a:r>
          </a:p>
          <a:p>
            <a:endParaRPr lang="en-US" dirty="0"/>
          </a:p>
        </p:txBody>
      </p:sp>
      <p:sp>
        <p:nvSpPr>
          <p:cNvPr id="4" name="Slide Number Placeholder 3"/>
          <p:cNvSpPr>
            <a:spLocks noGrp="1"/>
          </p:cNvSpPr>
          <p:nvPr>
            <p:ph type="sldNum" sz="quarter" idx="5"/>
          </p:nvPr>
        </p:nvSpPr>
        <p:spPr/>
        <p:txBody>
          <a:bodyPr/>
          <a:lstStyle/>
          <a:p>
            <a:fld id="{73AC381B-455E-43CC-8ED9-CFEE9C18366E}" type="slidenum">
              <a:rPr lang="en-US" smtClean="0"/>
              <a:t>7</a:t>
            </a:fld>
            <a:endParaRPr lang="en-US"/>
          </a:p>
        </p:txBody>
      </p:sp>
    </p:spTree>
    <p:extLst>
      <p:ext uri="{BB962C8B-B14F-4D97-AF65-F5344CB8AC3E}">
        <p14:creationId xmlns:p14="http://schemas.microsoft.com/office/powerpoint/2010/main" val="2888409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notes"/>
          <p:cNvSpPr>
            <a:spLocks noGrp="1" noRot="1" noChangeAspect="1"/>
          </p:cNvSpPr>
          <p:nvPr>
            <p:ph type="sldImg" idx="2"/>
          </p:nvPr>
        </p:nvSpPr>
        <p:spPr>
          <a:xfrm>
            <a:off x="2286000" y="514350"/>
            <a:ext cx="4572000" cy="25717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lang="en-US" dirty="0"/>
              <a:t>The team at </a:t>
            </a:r>
            <a:r>
              <a:rPr lang="en-US" dirty="0" err="1"/>
              <a:t>AllyO</a:t>
            </a:r>
            <a:r>
              <a:rPr lang="en-US" dirty="0"/>
              <a:t> is here to support you, please reach out if you have questions or need additional support. We are here to help you solve some of TA’s biggest problems!</a:t>
            </a:r>
          </a:p>
          <a:p>
            <a:pPr marL="0" lvl="0" indent="0" algn="l" rtl="0">
              <a:lnSpc>
                <a:spcPct val="100000"/>
              </a:lnSpc>
              <a:spcBef>
                <a:spcPts val="0"/>
              </a:spcBef>
              <a:spcAft>
                <a:spcPts val="0"/>
              </a:spcAft>
              <a:buSzPts val="1400"/>
              <a:buNone/>
            </a:pPr>
            <a:endParaRPr dirty="0"/>
          </a:p>
        </p:txBody>
      </p:sp>
    </p:spTree>
    <p:extLst>
      <p:ext uri="{BB962C8B-B14F-4D97-AF65-F5344CB8AC3E}">
        <p14:creationId xmlns:p14="http://schemas.microsoft.com/office/powerpoint/2010/main" val="2568551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team at AllyO is here to support you, please reach out if you have questions or need additional support. We are here to help you solve some of TA’s biggest problems!</a:t>
            </a:r>
          </a:p>
        </p:txBody>
      </p:sp>
      <p:sp>
        <p:nvSpPr>
          <p:cNvPr id="4" name="Slide Number Placeholder 3"/>
          <p:cNvSpPr>
            <a:spLocks noGrp="1"/>
          </p:cNvSpPr>
          <p:nvPr>
            <p:ph type="sldNum" sz="quarter" idx="5"/>
          </p:nvPr>
        </p:nvSpPr>
        <p:spPr/>
        <p:txBody>
          <a:bodyPr/>
          <a:lstStyle/>
          <a:p>
            <a:fld id="{73AC381B-455E-43CC-8ED9-CFEE9C18366E}" type="slidenum">
              <a:rPr lang="en-US" smtClean="0"/>
              <a:t>9</a:t>
            </a:fld>
            <a:endParaRPr lang="en-US"/>
          </a:p>
        </p:txBody>
      </p:sp>
    </p:spTree>
    <p:extLst>
      <p:ext uri="{BB962C8B-B14F-4D97-AF65-F5344CB8AC3E}">
        <p14:creationId xmlns:p14="http://schemas.microsoft.com/office/powerpoint/2010/main" val="1320091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047C6-DDA6-4BFB-834A-AF950341FA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265F54-B314-4564-9EC1-559374B40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0E49A4-0AC5-4278-934A-A5C4697621F5}"/>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375E20E3-1EFB-4A61-A44E-6DD569E9C1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934080-A6F1-4393-B3AE-7FBA9090CF62}"/>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362954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35F9-E65C-4AFC-9DDF-D46B54DFC1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7A17D3-6B0B-4564-911A-A9C6471C13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D7EDC3-675E-4F1F-B2C0-FC16A9B6D710}"/>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4AFC15A3-2BB8-4287-BC32-58E644FDD1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57D495-3FB2-4EE4-A60B-27EF00C29800}"/>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79122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71AA3D-D532-427C-87BD-54C41DE1C5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CC9867-A496-42CE-9B45-BF581B685F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5FF38-1DB7-4130-973C-C3613A07FDD6}"/>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F03AD00A-B77E-411E-8FFC-A362294624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EBC91-7ABF-4745-8083-56DD7A3B69C7}"/>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3999861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09FF2-95B7-4109-96FA-28C0771212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E400F1-D94F-468A-A570-36E2168D58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B780C-B7DA-438A-87CD-CC39BE521D96}"/>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E02609C0-07AB-4870-BD99-7D738BC05B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914E73-5C73-405C-B063-17E9E3E50ED2}"/>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281147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290CA-80D6-45FE-A6E3-7740717F6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730923-F3F0-4F95-B487-58CD4D4943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7F831F-E005-4DFE-8FB5-E6B7C57A2AF9}"/>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1400B679-D34F-484C-87D6-575AF9B0D6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F56788-49C5-45F7-BC63-AEFAA722B317}"/>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2247466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6B3A-4605-4D4D-8B20-8F792E852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274A7E-B80D-40AF-A372-E016A464DE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F4EDF1-F168-4B16-86C3-4CE1E84CBD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A9E63A-64F1-417E-B96F-817AC1342CFA}"/>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6" name="Footer Placeholder 5">
            <a:extLst>
              <a:ext uri="{FF2B5EF4-FFF2-40B4-BE49-F238E27FC236}">
                <a16:creationId xmlns:a16="http://schemas.microsoft.com/office/drawing/2014/main" id="{D839094F-DD4D-4E0A-9D19-B8A4FA1C8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CEB940-0F6F-47F4-8ED1-102175090AC0}"/>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11112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2E73-8C0A-41DF-A7B5-C58D5AB3EC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566EAF-4247-4ABB-BDF8-1A010D6CAD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4434BF-3A42-41E9-8EBD-4814D920D0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3D9AAB-7A9B-4177-A4DF-D80D8BB22A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AC9F10-5E37-40F6-A30D-90F1327D5E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E74F2D-971F-4EC8-9553-62D2B2F85B2A}"/>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8" name="Footer Placeholder 7">
            <a:extLst>
              <a:ext uri="{FF2B5EF4-FFF2-40B4-BE49-F238E27FC236}">
                <a16:creationId xmlns:a16="http://schemas.microsoft.com/office/drawing/2014/main" id="{174977CD-8B31-4ECA-A702-1E10C2B9CF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1379C1-487D-47B0-9157-BF6EE2E01E3A}"/>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185301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95EE-005D-4DF0-9DB0-5165F26485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D7537B-65A0-4392-8D0F-266895835E24}"/>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4" name="Footer Placeholder 3">
            <a:extLst>
              <a:ext uri="{FF2B5EF4-FFF2-40B4-BE49-F238E27FC236}">
                <a16:creationId xmlns:a16="http://schemas.microsoft.com/office/drawing/2014/main" id="{FDA9456C-F38A-46E3-80DD-BB72221378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68A80A-E3D8-4277-9AFE-236B1205CDAA}"/>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891912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76D38F-9DC4-4015-93A7-E2235FC95E62}"/>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3" name="Footer Placeholder 2">
            <a:extLst>
              <a:ext uri="{FF2B5EF4-FFF2-40B4-BE49-F238E27FC236}">
                <a16:creationId xmlns:a16="http://schemas.microsoft.com/office/drawing/2014/main" id="{E8FBDFC9-E5DB-4E4A-B560-D1B3F233AE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386531-C0D3-4977-A0C0-6AFF5D5E0155}"/>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4244315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974B-D5D5-4FFD-BF55-AEAA2CE0F1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9E513B-18E3-4E0B-BD27-A02D78249D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168EEC-AE61-4DA7-8B3A-AA7F13C89F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FD722-EC7D-4E6B-AB8A-1A912CC6B1CC}"/>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6" name="Footer Placeholder 5">
            <a:extLst>
              <a:ext uri="{FF2B5EF4-FFF2-40B4-BE49-F238E27FC236}">
                <a16:creationId xmlns:a16="http://schemas.microsoft.com/office/drawing/2014/main" id="{9003DA37-959F-4866-9837-1A2F6DE6D9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863EE1-AF29-4FC3-A7FF-2CA323BA6F6C}"/>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226897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45AD9-AA68-4B54-BCE3-EDE55FEF50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854CC7-8505-4F56-80F5-F00337EF18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9FC291-4F65-4619-BF80-3870B363DF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54E1D9-1855-476D-97B1-7BD04B31B41A}"/>
              </a:ext>
            </a:extLst>
          </p:cNvPr>
          <p:cNvSpPr>
            <a:spLocks noGrp="1"/>
          </p:cNvSpPr>
          <p:nvPr>
            <p:ph type="dt" sz="half" idx="10"/>
          </p:nvPr>
        </p:nvSpPr>
        <p:spPr/>
        <p:txBody>
          <a:bodyPr/>
          <a:lstStyle/>
          <a:p>
            <a:fld id="{1CF74145-A5B8-477B-9B29-E59E60B94844}" type="datetimeFigureOut">
              <a:rPr lang="en-US" smtClean="0"/>
              <a:t>4/17/19</a:t>
            </a:fld>
            <a:endParaRPr lang="en-US"/>
          </a:p>
        </p:txBody>
      </p:sp>
      <p:sp>
        <p:nvSpPr>
          <p:cNvPr id="6" name="Footer Placeholder 5">
            <a:extLst>
              <a:ext uri="{FF2B5EF4-FFF2-40B4-BE49-F238E27FC236}">
                <a16:creationId xmlns:a16="http://schemas.microsoft.com/office/drawing/2014/main" id="{7DBC0FA4-45E5-4B26-A608-F6BB0BD0F2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F0C16D-0E0D-483A-B8DF-577C6F5CC6CD}"/>
              </a:ext>
            </a:extLst>
          </p:cNvPr>
          <p:cNvSpPr>
            <a:spLocks noGrp="1"/>
          </p:cNvSpPr>
          <p:nvPr>
            <p:ph type="sldNum" sz="quarter" idx="12"/>
          </p:nvPr>
        </p:nvSpPr>
        <p:spPr/>
        <p:txBody>
          <a:bodyPr/>
          <a:lstStyle/>
          <a:p>
            <a:fld id="{D475F4C6-8240-4D62-9D61-3FD9DB39071A}" type="slidenum">
              <a:rPr lang="en-US" smtClean="0"/>
              <a:t>‹#›</a:t>
            </a:fld>
            <a:endParaRPr lang="en-US"/>
          </a:p>
        </p:txBody>
      </p:sp>
    </p:spTree>
    <p:extLst>
      <p:ext uri="{BB962C8B-B14F-4D97-AF65-F5344CB8AC3E}">
        <p14:creationId xmlns:p14="http://schemas.microsoft.com/office/powerpoint/2010/main" val="306417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50BE0D-96EC-4C51-B362-5782D1EF49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47FE30-A019-4482-BBD8-4668B48B1D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D44046-4552-4987-AD61-4B7367977D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74145-A5B8-477B-9B29-E59E60B94844}" type="datetimeFigureOut">
              <a:rPr lang="en-US" smtClean="0"/>
              <a:t>4/17/19</a:t>
            </a:fld>
            <a:endParaRPr lang="en-US"/>
          </a:p>
        </p:txBody>
      </p:sp>
      <p:sp>
        <p:nvSpPr>
          <p:cNvPr id="5" name="Footer Placeholder 4">
            <a:extLst>
              <a:ext uri="{FF2B5EF4-FFF2-40B4-BE49-F238E27FC236}">
                <a16:creationId xmlns:a16="http://schemas.microsoft.com/office/drawing/2014/main" id="{17E3D13D-D02F-47AE-83BB-798DFE99F5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094CC4-79AA-42E1-AA4A-18E15E5276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5F4C6-8240-4D62-9D61-3FD9DB39071A}" type="slidenum">
              <a:rPr lang="en-US" smtClean="0"/>
              <a:t>‹#›</a:t>
            </a:fld>
            <a:endParaRPr lang="en-US"/>
          </a:p>
        </p:txBody>
      </p:sp>
    </p:spTree>
    <p:extLst>
      <p:ext uri="{BB962C8B-B14F-4D97-AF65-F5344CB8AC3E}">
        <p14:creationId xmlns:p14="http://schemas.microsoft.com/office/powerpoint/2010/main" val="1803213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mailto:hello@allyo.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91F47-E200-40C8-AEAD-69CF8F5369F7}"/>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Business Case Template</a:t>
            </a:r>
          </a:p>
        </p:txBody>
      </p:sp>
      <p:sp>
        <p:nvSpPr>
          <p:cNvPr id="3" name="Subtitle 2">
            <a:extLst>
              <a:ext uri="{FF2B5EF4-FFF2-40B4-BE49-F238E27FC236}">
                <a16:creationId xmlns:a16="http://schemas.microsoft.com/office/drawing/2014/main" id="{04BDFD22-1BBF-4F9F-A860-CBA1F56E51AE}"/>
              </a:ext>
            </a:extLst>
          </p:cNvPr>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A template for </a:t>
            </a:r>
            <a:r>
              <a:rPr lang="en-US">
                <a:latin typeface="Arial" panose="020B0604020202020204" pitchFamily="34" charset="0"/>
                <a:cs typeface="Arial" panose="020B0604020202020204" pitchFamily="34" charset="0"/>
              </a:rPr>
              <a:t>securing HRTech funding</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5196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D297E-A8EA-448A-B2B9-B8229A03585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DE045FFF-A8AF-4335-838C-E945E627D66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The problem we are trying to solve</a:t>
            </a:r>
          </a:p>
          <a:p>
            <a:r>
              <a:rPr lang="en-US" dirty="0">
                <a:latin typeface="Arial" panose="020B0604020202020204" pitchFamily="34" charset="0"/>
                <a:cs typeface="Arial" panose="020B0604020202020204" pitchFamily="34" charset="0"/>
              </a:rPr>
              <a:t>What the problem is costing our business</a:t>
            </a:r>
          </a:p>
          <a:p>
            <a:r>
              <a:rPr lang="en-US" dirty="0">
                <a:latin typeface="Arial" panose="020B0604020202020204" pitchFamily="34" charset="0"/>
                <a:cs typeface="Arial" panose="020B0604020202020204" pitchFamily="34" charset="0"/>
              </a:rPr>
              <a:t>The solution to the problem</a:t>
            </a:r>
          </a:p>
          <a:p>
            <a:r>
              <a:rPr lang="en-US" dirty="0">
                <a:latin typeface="Arial" panose="020B0604020202020204" pitchFamily="34" charset="0"/>
                <a:cs typeface="Arial" panose="020B0604020202020204" pitchFamily="34" charset="0"/>
              </a:rPr>
              <a:t>Our plan for change management</a:t>
            </a:r>
          </a:p>
          <a:p>
            <a:r>
              <a:rPr lang="en-US" dirty="0">
                <a:latin typeface="Arial" panose="020B0604020202020204" pitchFamily="34" charset="0"/>
                <a:cs typeface="Arial" panose="020B0604020202020204" pitchFamily="34" charset="0"/>
              </a:rPr>
              <a:t>Realistic return on investment</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1830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D297E-A8EA-448A-B2B9-B8229A03585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Problem</a:t>
            </a:r>
          </a:p>
        </p:txBody>
      </p:sp>
      <p:sp>
        <p:nvSpPr>
          <p:cNvPr id="3" name="Content Placeholder 2">
            <a:extLst>
              <a:ext uri="{FF2B5EF4-FFF2-40B4-BE49-F238E27FC236}">
                <a16:creationId xmlns:a16="http://schemas.microsoft.com/office/drawing/2014/main" id="{DE045FFF-A8AF-4335-838C-E945E627D665}"/>
              </a:ext>
            </a:extLst>
          </p:cNvPr>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The problem statement should be:</a:t>
            </a:r>
          </a:p>
          <a:p>
            <a:r>
              <a:rPr lang="en-US" dirty="0">
                <a:latin typeface="Arial" panose="020B0604020202020204" pitchFamily="34" charset="0"/>
                <a:cs typeface="Arial" panose="020B0604020202020204" pitchFamily="34" charset="0"/>
              </a:rPr>
              <a:t>Straight-forward</a:t>
            </a:r>
          </a:p>
          <a:p>
            <a:r>
              <a:rPr lang="en-US" dirty="0">
                <a:latin typeface="Arial" panose="020B0604020202020204" pitchFamily="34" charset="0"/>
                <a:cs typeface="Arial" panose="020B0604020202020204" pitchFamily="34" charset="0"/>
              </a:rPr>
              <a:t>Specific</a:t>
            </a:r>
          </a:p>
          <a:p>
            <a:r>
              <a:rPr lang="en-US" dirty="0">
                <a:latin typeface="Arial" panose="020B0604020202020204" pitchFamily="34" charset="0"/>
                <a:cs typeface="Arial" panose="020B0604020202020204" pitchFamily="34" charset="0"/>
              </a:rPr>
              <a:t>Actionable </a:t>
            </a:r>
          </a:p>
          <a:p>
            <a:r>
              <a:rPr lang="en-US" dirty="0">
                <a:latin typeface="Arial" panose="020B0604020202020204" pitchFamily="34" charset="0"/>
                <a:cs typeface="Arial" panose="020B0604020202020204" pitchFamily="34" charset="0"/>
              </a:rPr>
              <a:t>Data driven</a:t>
            </a:r>
          </a:p>
          <a:p>
            <a:r>
              <a:rPr lang="en-US" dirty="0">
                <a:latin typeface="Arial" panose="020B0604020202020204" pitchFamily="34" charset="0"/>
                <a:cs typeface="Arial" panose="020B0604020202020204" pitchFamily="34" charset="0"/>
              </a:rPr>
              <a:t>Bringing your leadership into your problem</a:t>
            </a:r>
          </a:p>
        </p:txBody>
      </p:sp>
      <p:sp>
        <p:nvSpPr>
          <p:cNvPr id="4" name="TextBox 3">
            <a:extLst>
              <a:ext uri="{FF2B5EF4-FFF2-40B4-BE49-F238E27FC236}">
                <a16:creationId xmlns:a16="http://schemas.microsoft.com/office/drawing/2014/main" id="{33968179-8655-4517-B77E-83BEAEF98621}"/>
              </a:ext>
            </a:extLst>
          </p:cNvPr>
          <p:cNvSpPr txBox="1"/>
          <p:nvPr/>
        </p:nvSpPr>
        <p:spPr>
          <a:xfrm>
            <a:off x="838200" y="5066778"/>
            <a:ext cx="10515600"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Example: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average worker in on the market for 10 days. Currently, it takes us 40 days to fill a job. We would aim to close that gap.</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4542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AB10E-5EC5-4117-A6C7-98E96592C90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Cost of the Problem</a:t>
            </a:r>
          </a:p>
        </p:txBody>
      </p:sp>
      <p:sp>
        <p:nvSpPr>
          <p:cNvPr id="3" name="Content Placeholder 2">
            <a:extLst>
              <a:ext uri="{FF2B5EF4-FFF2-40B4-BE49-F238E27FC236}">
                <a16:creationId xmlns:a16="http://schemas.microsoft.com/office/drawing/2014/main" id="{1B3D6312-E66B-49DB-B2CE-6F23926AACDD}"/>
              </a:ext>
            </a:extLst>
          </p:cNvPr>
          <p:cNvSpPr>
            <a:spLocks noGrp="1"/>
          </p:cNvSpPr>
          <p:nvPr>
            <p:ph idx="1"/>
          </p:nvPr>
        </p:nvSpPr>
        <p:spPr>
          <a:xfrm>
            <a:off x="838200" y="1825625"/>
            <a:ext cx="10515600" cy="2796479"/>
          </a:xfrm>
        </p:spPr>
        <p:txBody>
          <a:bodyPr/>
          <a:lstStyle/>
          <a:p>
            <a:pPr marL="0" indent="0">
              <a:buNone/>
            </a:pPr>
            <a:r>
              <a:rPr lang="en-US" dirty="0">
                <a:latin typeface="Arial" panose="020B0604020202020204" pitchFamily="34" charset="0"/>
                <a:cs typeface="Arial" panose="020B0604020202020204" pitchFamily="34" charset="0"/>
              </a:rPr>
              <a:t>Your C-suite needs hard numbers. Frame the problem this way:</a:t>
            </a:r>
          </a:p>
          <a:p>
            <a:r>
              <a:rPr lang="en-US" dirty="0">
                <a:latin typeface="Arial" panose="020B0604020202020204" pitchFamily="34" charset="0"/>
                <a:cs typeface="Arial" panose="020B0604020202020204" pitchFamily="34" charset="0"/>
              </a:rPr>
              <a:t>Cost per hire reduction</a:t>
            </a:r>
          </a:p>
          <a:p>
            <a:r>
              <a:rPr lang="en-US" dirty="0">
                <a:latin typeface="Arial" panose="020B0604020202020204" pitchFamily="34" charset="0"/>
                <a:cs typeface="Arial" panose="020B0604020202020204" pitchFamily="34" charset="0"/>
              </a:rPr>
              <a:t>Time to fill reduction</a:t>
            </a:r>
          </a:p>
          <a:p>
            <a:r>
              <a:rPr lang="en-US" dirty="0">
                <a:latin typeface="Arial" panose="020B0604020202020204" pitchFamily="34" charset="0"/>
                <a:cs typeface="Arial" panose="020B0604020202020204" pitchFamily="34" charset="0"/>
              </a:rPr>
              <a:t>Efficiencies created</a:t>
            </a:r>
          </a:p>
          <a:p>
            <a:pPr lvl="1"/>
            <a:r>
              <a:rPr lang="en-US" dirty="0">
                <a:latin typeface="Arial" panose="020B0604020202020204" pitchFamily="34" charset="0"/>
                <a:cs typeface="Arial" panose="020B0604020202020204" pitchFamily="34" charset="0"/>
              </a:rPr>
              <a:t>This will impact the two items above</a:t>
            </a:r>
          </a:p>
          <a:p>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5DCB627-4BDB-49C1-8CAA-938FE4D1ADFE}"/>
              </a:ext>
            </a:extLst>
          </p:cNvPr>
          <p:cNvSpPr txBox="1"/>
          <p:nvPr/>
        </p:nvSpPr>
        <p:spPr>
          <a:xfrm>
            <a:off x="838200" y="5066778"/>
            <a:ext cx="10515600"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Example: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average worker in on the market for 10 days. Currently, it takes us 40 days to fill a job. We would aim to close that gap. By closing the gap by 10 days, we could save the company $118,000/year.</a:t>
            </a:r>
          </a:p>
          <a:p>
            <a:r>
              <a:rPr lang="en-US" dirty="0">
                <a:latin typeface="Arial" panose="020B0604020202020204" pitchFamily="34" charset="0"/>
                <a:cs typeface="Arial" panose="020B0604020202020204" pitchFamily="34" charset="0"/>
              </a:rPr>
              <a:t>See the notes section for how this is calculated.</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4355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242AB-C782-49F8-9382-729B0B2D07A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Solution</a:t>
            </a:r>
          </a:p>
        </p:txBody>
      </p:sp>
      <p:sp>
        <p:nvSpPr>
          <p:cNvPr id="3" name="Content Placeholder 2">
            <a:extLst>
              <a:ext uri="{FF2B5EF4-FFF2-40B4-BE49-F238E27FC236}">
                <a16:creationId xmlns:a16="http://schemas.microsoft.com/office/drawing/2014/main" id="{8DA18C92-7760-42FB-A0F9-C7B41614C819}"/>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The solution section should have:</a:t>
            </a:r>
          </a:p>
          <a:p>
            <a:r>
              <a:rPr lang="en-US" dirty="0">
                <a:latin typeface="Arial" panose="020B0604020202020204" pitchFamily="34" charset="0"/>
                <a:cs typeface="Arial" panose="020B0604020202020204" pitchFamily="34" charset="0"/>
              </a:rPr>
              <a:t>Data!</a:t>
            </a:r>
          </a:p>
          <a:p>
            <a:r>
              <a:rPr lang="en-US" dirty="0">
                <a:latin typeface="Arial" panose="020B0604020202020204" pitchFamily="34" charset="0"/>
                <a:cs typeface="Arial" panose="020B0604020202020204" pitchFamily="34" charset="0"/>
              </a:rPr>
              <a:t>A realistic approach</a:t>
            </a:r>
          </a:p>
          <a:p>
            <a:pPr lvl="1"/>
            <a:r>
              <a:rPr lang="en-US" dirty="0">
                <a:latin typeface="Arial" panose="020B0604020202020204" pitchFamily="34" charset="0"/>
                <a:cs typeface="Arial" panose="020B0604020202020204" pitchFamily="34" charset="0"/>
              </a:rPr>
              <a:t>More than 50% of projects fail</a:t>
            </a:r>
          </a:p>
          <a:p>
            <a:r>
              <a:rPr lang="en-US" dirty="0">
                <a:latin typeface="Arial" panose="020B0604020202020204" pitchFamily="34" charset="0"/>
                <a:cs typeface="Arial" panose="020B0604020202020204" pitchFamily="34" charset="0"/>
              </a:rPr>
              <a:t>Assumptions</a:t>
            </a:r>
          </a:p>
          <a:p>
            <a:r>
              <a:rPr lang="en-US" dirty="0">
                <a:latin typeface="Arial" panose="020B0604020202020204" pitchFamily="34" charset="0"/>
                <a:cs typeface="Arial" panose="020B0604020202020204" pitchFamily="34" charset="0"/>
              </a:rPr>
              <a:t>A (SWOT) exploration</a:t>
            </a:r>
          </a:p>
          <a:p>
            <a:pPr lvl="1"/>
            <a:r>
              <a:rPr lang="en-US" dirty="0">
                <a:latin typeface="Arial" panose="020B0604020202020204" pitchFamily="34" charset="0"/>
                <a:cs typeface="Arial" panose="020B0604020202020204" pitchFamily="34" charset="0"/>
              </a:rPr>
              <a:t>SWOT = Strengths, Weaknesses, Opportunities, and Threats</a:t>
            </a:r>
          </a:p>
          <a:p>
            <a:r>
              <a:rPr lang="en-US" dirty="0">
                <a:latin typeface="Arial" panose="020B0604020202020204" pitchFamily="34" charset="0"/>
                <a:cs typeface="Arial" panose="020B0604020202020204" pitchFamily="34" charset="0"/>
              </a:rPr>
              <a:t>A clear path to solving the problem</a:t>
            </a:r>
          </a:p>
          <a:p>
            <a:r>
              <a:rPr lang="en-US" dirty="0">
                <a:latin typeface="Arial" panose="020B0604020202020204" pitchFamily="34" charset="0"/>
                <a:cs typeface="Arial" panose="020B0604020202020204" pitchFamily="34" charset="0"/>
              </a:rPr>
              <a:t>An understanding of risks associated with the solution</a:t>
            </a:r>
          </a:p>
        </p:txBody>
      </p:sp>
    </p:spTree>
    <p:extLst>
      <p:ext uri="{BB962C8B-B14F-4D97-AF65-F5344CB8AC3E}">
        <p14:creationId xmlns:p14="http://schemas.microsoft.com/office/powerpoint/2010/main" val="1739491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DEC9E-3BE2-425E-968F-381649445E4A}"/>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Change Management Plan</a:t>
            </a:r>
          </a:p>
        </p:txBody>
      </p:sp>
      <p:sp>
        <p:nvSpPr>
          <p:cNvPr id="3" name="Content Placeholder 2">
            <a:extLst>
              <a:ext uri="{FF2B5EF4-FFF2-40B4-BE49-F238E27FC236}">
                <a16:creationId xmlns:a16="http://schemas.microsoft.com/office/drawing/2014/main" id="{603830CA-9561-4588-877C-730A17369D1B}"/>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This section should cover the following:</a:t>
            </a:r>
          </a:p>
          <a:p>
            <a:r>
              <a:rPr lang="en-US" dirty="0">
                <a:latin typeface="Arial" panose="020B0604020202020204" pitchFamily="34" charset="0"/>
                <a:cs typeface="Arial" panose="020B0604020202020204" pitchFamily="34" charset="0"/>
              </a:rPr>
              <a:t>How you plan to roll this out</a:t>
            </a:r>
          </a:p>
          <a:p>
            <a:pPr lvl="1"/>
            <a:r>
              <a:rPr lang="en-US" dirty="0">
                <a:latin typeface="Arial" panose="020B0604020202020204" pitchFamily="34" charset="0"/>
                <a:cs typeface="Arial" panose="020B0604020202020204" pitchFamily="34" charset="0"/>
              </a:rPr>
              <a:t>The project plan</a:t>
            </a:r>
          </a:p>
          <a:p>
            <a:r>
              <a:rPr lang="en-US" dirty="0">
                <a:latin typeface="Arial" panose="020B0604020202020204" pitchFamily="34" charset="0"/>
                <a:cs typeface="Arial" panose="020B0604020202020204" pitchFamily="34" charset="0"/>
              </a:rPr>
              <a:t>How you will get the team to adopt the solution</a:t>
            </a:r>
          </a:p>
          <a:p>
            <a:pPr lvl="1"/>
            <a:r>
              <a:rPr lang="en-US" dirty="0">
                <a:latin typeface="Arial" panose="020B0604020202020204" pitchFamily="34" charset="0"/>
                <a:cs typeface="Arial" panose="020B0604020202020204" pitchFamily="34" charset="0"/>
              </a:rPr>
              <a:t>The adoption plan</a:t>
            </a:r>
          </a:p>
          <a:p>
            <a:r>
              <a:rPr lang="en-US" dirty="0">
                <a:latin typeface="Arial" panose="020B0604020202020204" pitchFamily="34" charset="0"/>
                <a:cs typeface="Arial" panose="020B0604020202020204" pitchFamily="34" charset="0"/>
              </a:rPr>
              <a:t>How this plan is reasonable</a:t>
            </a:r>
          </a:p>
          <a:p>
            <a:r>
              <a:rPr lang="en-US" dirty="0">
                <a:latin typeface="Arial" panose="020B0604020202020204" pitchFamily="34" charset="0"/>
                <a:cs typeface="Arial" panose="020B0604020202020204" pitchFamily="34" charset="0"/>
              </a:rPr>
              <a:t>How this plan is achievable</a:t>
            </a:r>
          </a:p>
        </p:txBody>
      </p:sp>
    </p:spTree>
    <p:extLst>
      <p:ext uri="{BB962C8B-B14F-4D97-AF65-F5344CB8AC3E}">
        <p14:creationId xmlns:p14="http://schemas.microsoft.com/office/powerpoint/2010/main" val="708053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0E5F5-385A-4DAE-A012-DBE39C27EE1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Realistic ROI</a:t>
            </a:r>
          </a:p>
        </p:txBody>
      </p:sp>
      <p:sp>
        <p:nvSpPr>
          <p:cNvPr id="3" name="Content Placeholder 2">
            <a:extLst>
              <a:ext uri="{FF2B5EF4-FFF2-40B4-BE49-F238E27FC236}">
                <a16:creationId xmlns:a16="http://schemas.microsoft.com/office/drawing/2014/main" id="{018FD15C-402B-4BFD-8C62-1343F9947741}"/>
              </a:ext>
            </a:extLst>
          </p:cNvPr>
          <p:cNvSpPr>
            <a:spLocks noGrp="1"/>
          </p:cNvSpPr>
          <p:nvPr>
            <p:ph idx="1"/>
          </p:nvPr>
        </p:nvSpPr>
        <p:spPr>
          <a:xfrm>
            <a:off x="838200" y="1825625"/>
            <a:ext cx="10515600" cy="3075559"/>
          </a:xfrm>
        </p:spPr>
        <p:txBody>
          <a:bodyPr/>
          <a:lstStyle/>
          <a:p>
            <a:pPr marL="0" indent="0">
              <a:buNone/>
            </a:pPr>
            <a:r>
              <a:rPr lang="en-US" dirty="0">
                <a:latin typeface="Arial" panose="020B0604020202020204" pitchFamily="34" charset="0"/>
                <a:cs typeface="Arial" panose="020B0604020202020204" pitchFamily="34" charset="0"/>
              </a:rPr>
              <a:t>Your ROI should be:</a:t>
            </a:r>
          </a:p>
          <a:p>
            <a:r>
              <a:rPr lang="en-US" dirty="0">
                <a:latin typeface="Arial" panose="020B0604020202020204" pitchFamily="34" charset="0"/>
                <a:cs typeface="Arial" panose="020B0604020202020204" pitchFamily="34" charset="0"/>
              </a:rPr>
              <a:t>Hard numbers</a:t>
            </a:r>
          </a:p>
          <a:p>
            <a:r>
              <a:rPr lang="en-US" dirty="0">
                <a:latin typeface="Arial" panose="020B0604020202020204" pitchFamily="34" charset="0"/>
                <a:cs typeface="Arial" panose="020B0604020202020204" pitchFamily="34" charset="0"/>
              </a:rPr>
              <a:t>Data driven</a:t>
            </a:r>
          </a:p>
          <a:p>
            <a:r>
              <a:rPr lang="en-US" dirty="0">
                <a:latin typeface="Arial" panose="020B0604020202020204" pitchFamily="34" charset="0"/>
                <a:cs typeface="Arial" panose="020B0604020202020204" pitchFamily="34" charset="0"/>
              </a:rPr>
              <a:t>Focused on “realistic”</a:t>
            </a:r>
          </a:p>
          <a:p>
            <a:r>
              <a:rPr lang="en-US" dirty="0">
                <a:latin typeface="Arial" panose="020B0604020202020204" pitchFamily="34" charset="0"/>
                <a:cs typeface="Arial" panose="020B0604020202020204" pitchFamily="34" charset="0"/>
              </a:rPr>
              <a:t>Achievable</a:t>
            </a:r>
          </a:p>
          <a:p>
            <a:pPr lvl="1"/>
            <a:r>
              <a:rPr lang="en-US" dirty="0">
                <a:latin typeface="Arial" panose="020B0604020202020204" pitchFamily="34" charset="0"/>
                <a:cs typeface="Arial" panose="020B0604020202020204" pitchFamily="34" charset="0"/>
              </a:rPr>
              <a:t>Do not over-promise</a:t>
            </a:r>
          </a:p>
        </p:txBody>
      </p:sp>
      <p:sp>
        <p:nvSpPr>
          <p:cNvPr id="4" name="TextBox 3">
            <a:extLst>
              <a:ext uri="{FF2B5EF4-FFF2-40B4-BE49-F238E27FC236}">
                <a16:creationId xmlns:a16="http://schemas.microsoft.com/office/drawing/2014/main" id="{52BB0E7C-0E91-4634-B041-D3EAA6F7CACE}"/>
              </a:ext>
            </a:extLst>
          </p:cNvPr>
          <p:cNvSpPr txBox="1"/>
          <p:nvPr/>
        </p:nvSpPr>
        <p:spPr>
          <a:xfrm>
            <a:off x="838200" y="5066778"/>
            <a:ext cx="10515600"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Hint:</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If you think the ROI is aggressive, lower the assumptions. Show that it is reasonably achievable. Show data and trends that demonstrate how the solution will get there.</a:t>
            </a:r>
          </a:p>
        </p:txBody>
      </p:sp>
    </p:spTree>
    <p:extLst>
      <p:ext uri="{BB962C8B-B14F-4D97-AF65-F5344CB8AC3E}">
        <p14:creationId xmlns:p14="http://schemas.microsoft.com/office/powerpoint/2010/main" val="793299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43"/>
          <p:cNvSpPr txBox="1">
            <a:spLocks noGrp="1"/>
          </p:cNvSpPr>
          <p:nvPr>
            <p:ph type="body" idx="1"/>
          </p:nvPr>
        </p:nvSpPr>
        <p:spPr>
          <a:xfrm>
            <a:off x="1597919" y="2103769"/>
            <a:ext cx="5481200" cy="14968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0"/>
              </a:spcBef>
              <a:spcAft>
                <a:spcPts val="0"/>
              </a:spcAft>
              <a:buSzPts val="2400"/>
              <a:buNone/>
            </a:pPr>
            <a:endParaRPr/>
          </a:p>
        </p:txBody>
      </p:sp>
      <p:sp>
        <p:nvSpPr>
          <p:cNvPr id="206" name="Google Shape;206;p43"/>
          <p:cNvSpPr/>
          <p:nvPr/>
        </p:nvSpPr>
        <p:spPr>
          <a:xfrm>
            <a:off x="0" y="1981203"/>
            <a:ext cx="12192000" cy="2502747"/>
          </a:xfrm>
          <a:custGeom>
            <a:avLst/>
            <a:gdLst/>
            <a:ahLst/>
            <a:cxnLst/>
            <a:rect l="l" t="t" r="r" b="b"/>
            <a:pathLst>
              <a:path w="9144000" h="1877060" extrusionOk="0">
                <a:moveTo>
                  <a:pt x="0" y="1876805"/>
                </a:moveTo>
                <a:lnTo>
                  <a:pt x="9144000" y="1876805"/>
                </a:lnTo>
                <a:lnTo>
                  <a:pt x="9144000" y="0"/>
                </a:lnTo>
                <a:lnTo>
                  <a:pt x="0" y="0"/>
                </a:lnTo>
                <a:lnTo>
                  <a:pt x="0" y="1876805"/>
                </a:lnTo>
                <a:close/>
              </a:path>
            </a:pathLst>
          </a:custGeom>
          <a:solidFill>
            <a:srgbClr val="314056"/>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endParaRPr sz="2400" b="0" i="0" u="none" strike="noStrike" cap="none">
              <a:solidFill>
                <a:srgbClr val="000000"/>
              </a:solidFill>
              <a:latin typeface="Arial"/>
              <a:ea typeface="Arial"/>
              <a:cs typeface="Arial"/>
              <a:sym typeface="Arial"/>
            </a:endParaRPr>
          </a:p>
        </p:txBody>
      </p:sp>
      <p:pic>
        <p:nvPicPr>
          <p:cNvPr id="207" name="Google Shape;207;p43"/>
          <p:cNvPicPr preferRelativeResize="0"/>
          <p:nvPr/>
        </p:nvPicPr>
        <p:blipFill rotWithShape="1">
          <a:blip r:embed="rId3">
            <a:alphaModFix/>
          </a:blip>
          <a:srcRect/>
          <a:stretch/>
        </p:blipFill>
        <p:spPr>
          <a:xfrm>
            <a:off x="2914767" y="2006967"/>
            <a:ext cx="6221780" cy="2502733"/>
          </a:xfrm>
          <a:prstGeom prst="rect">
            <a:avLst/>
          </a:prstGeom>
          <a:noFill/>
          <a:ln>
            <a:noFill/>
          </a:ln>
        </p:spPr>
      </p:pic>
      <p:grpSp>
        <p:nvGrpSpPr>
          <p:cNvPr id="2" name="Group 1">
            <a:extLst>
              <a:ext uri="{FF2B5EF4-FFF2-40B4-BE49-F238E27FC236}">
                <a16:creationId xmlns:a16="http://schemas.microsoft.com/office/drawing/2014/main" id="{A1B1C864-A3B2-424F-A913-C5400CA3CB0F}"/>
              </a:ext>
            </a:extLst>
          </p:cNvPr>
          <p:cNvGrpSpPr/>
          <p:nvPr/>
        </p:nvGrpSpPr>
        <p:grpSpPr>
          <a:xfrm>
            <a:off x="3429000" y="4724400"/>
            <a:ext cx="5334001" cy="1833106"/>
            <a:chOff x="3071258" y="4563000"/>
            <a:chExt cx="5334001" cy="1833106"/>
          </a:xfrm>
        </p:grpSpPr>
        <p:sp>
          <p:nvSpPr>
            <p:cNvPr id="208" name="Google Shape;208;p43"/>
            <p:cNvSpPr txBox="1"/>
            <p:nvPr/>
          </p:nvSpPr>
          <p:spPr>
            <a:xfrm>
              <a:off x="4338519" y="4563000"/>
              <a:ext cx="4066740" cy="1592800"/>
            </a:xfrm>
            <a:prstGeom prst="rect">
              <a:avLst/>
            </a:prstGeom>
            <a:noFill/>
            <a:ln>
              <a:noFill/>
            </a:ln>
          </p:spPr>
          <p:txBody>
            <a:bodyPr spcFirstLastPara="1" wrap="square" lIns="121900" tIns="121900" rIns="121900" bIns="121900" anchor="t" anchorCtr="0">
              <a:noAutofit/>
            </a:bodyPr>
            <a:lstStyle/>
            <a:p>
              <a:pPr lvl="0"/>
              <a:r>
                <a:rPr lang="en-US" sz="2133" b="1" i="0" u="none" strike="noStrike" cap="none" dirty="0">
                  <a:solidFill>
                    <a:srgbClr val="000000"/>
                  </a:solidFill>
                  <a:latin typeface="Raleway"/>
                  <a:ea typeface="Raleway"/>
                  <a:cs typeface="Raleway"/>
                  <a:sym typeface="Raleway"/>
                </a:rPr>
                <a:t>       </a:t>
              </a:r>
              <a:br>
                <a:rPr lang="en-US" sz="2133" b="1" i="0" u="none" strike="noStrike" cap="none" dirty="0">
                  <a:solidFill>
                    <a:srgbClr val="000000"/>
                  </a:solidFill>
                  <a:latin typeface="Raleway"/>
                  <a:ea typeface="Raleway"/>
                  <a:cs typeface="Raleway"/>
                  <a:sym typeface="Raleway"/>
                </a:rPr>
              </a:br>
              <a:r>
                <a:rPr lang="en-US" sz="2133" b="1" i="0" u="none" strike="noStrike" cap="none" dirty="0">
                  <a:solidFill>
                    <a:srgbClr val="000000"/>
                  </a:solidFill>
                  <a:latin typeface="Raleway"/>
                  <a:ea typeface="Raleway"/>
                  <a:cs typeface="Raleway"/>
                  <a:sym typeface="Raleway"/>
                </a:rPr>
                <a:t>            Questions?</a:t>
              </a:r>
              <a:r>
                <a:rPr lang="en-US" sz="2133" dirty="0">
                  <a:solidFill>
                    <a:srgbClr val="000000"/>
                  </a:solidFill>
                  <a:latin typeface="Raleway"/>
                  <a:ea typeface="Raleway"/>
                  <a:cs typeface="Raleway"/>
                  <a:sym typeface="Raleway"/>
                </a:rPr>
                <a:t> </a:t>
              </a:r>
              <a:br>
                <a:rPr lang="en-US" sz="2133" dirty="0">
                  <a:solidFill>
                    <a:srgbClr val="000000"/>
                  </a:solidFill>
                  <a:latin typeface="Raleway"/>
                  <a:ea typeface="Raleway"/>
                  <a:cs typeface="Raleway"/>
                  <a:sym typeface="Raleway"/>
                </a:rPr>
              </a:br>
              <a:r>
                <a:rPr lang="en-US" sz="2133" dirty="0">
                  <a:solidFill>
                    <a:srgbClr val="000000"/>
                  </a:solidFill>
                  <a:latin typeface="Raleway"/>
                  <a:ea typeface="Raleway"/>
                  <a:cs typeface="Raleway"/>
                  <a:sym typeface="Raleway"/>
                </a:rPr>
                <a:t>           E-mail Bennett Sung at </a:t>
              </a:r>
              <a:br>
                <a:rPr lang="en-US" sz="2133" dirty="0">
                  <a:solidFill>
                    <a:srgbClr val="000000"/>
                  </a:solidFill>
                  <a:latin typeface="Raleway"/>
                  <a:ea typeface="Raleway"/>
                  <a:cs typeface="Raleway"/>
                  <a:sym typeface="Raleway"/>
                </a:rPr>
              </a:br>
              <a:r>
                <a:rPr lang="en-US" sz="2133" dirty="0">
                  <a:solidFill>
                    <a:srgbClr val="000000"/>
                  </a:solidFill>
                  <a:latin typeface="Raleway"/>
                  <a:ea typeface="Raleway"/>
                  <a:cs typeface="Raleway"/>
                  <a:sym typeface="Raleway"/>
                </a:rPr>
                <a:t>           </a:t>
              </a:r>
              <a:r>
                <a:rPr lang="en-US" sz="2133" dirty="0" err="1">
                  <a:solidFill>
                    <a:srgbClr val="000000"/>
                  </a:solidFill>
                  <a:latin typeface="Raleway"/>
                  <a:ea typeface="Raleway"/>
                  <a:cs typeface="Raleway"/>
                  <a:sym typeface="Raleway"/>
                </a:rPr>
                <a:t>bennetts@allyo.com</a:t>
              </a:r>
              <a:endParaRPr sz="2133" b="0" i="0" u="none" strike="noStrike" cap="none" dirty="0">
                <a:solidFill>
                  <a:srgbClr val="000000"/>
                </a:solidFill>
                <a:latin typeface="Raleway"/>
                <a:ea typeface="Raleway"/>
                <a:cs typeface="Raleway"/>
                <a:sym typeface="Raleway"/>
              </a:endParaRPr>
            </a:p>
          </p:txBody>
        </p:sp>
        <p:sp>
          <p:nvSpPr>
            <p:cNvPr id="6" name="Google Shape;224;p45">
              <a:extLst>
                <a:ext uri="{FF2B5EF4-FFF2-40B4-BE49-F238E27FC236}">
                  <a16:creationId xmlns:a16="http://schemas.microsoft.com/office/drawing/2014/main" id="{33691989-2C26-1C41-83CC-0AE17D8345F7}"/>
                </a:ext>
              </a:extLst>
            </p:cNvPr>
            <p:cNvSpPr/>
            <p:nvPr/>
          </p:nvSpPr>
          <p:spPr>
            <a:xfrm>
              <a:off x="3071258" y="4632266"/>
              <a:ext cx="1825200" cy="1763840"/>
            </a:xfrm>
            <a:prstGeom prst="ellipse">
              <a:avLst/>
            </a:prstGeom>
            <a:blipFill>
              <a:blip r:embed="rId4"/>
              <a:stretch>
                <a:fillRect/>
              </a:stretch>
            </a:blipFill>
            <a:ln w="127000" cap="flat" cmpd="tri">
              <a:solidFill>
                <a:srgbClr val="2C3E56"/>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None/>
              </a:pPr>
              <a:endParaRPr sz="1867" b="0" i="0" u="none" strike="noStrike" cap="none" dirty="0">
                <a:solidFill>
                  <a:srgbClr val="FFFFFF"/>
                </a:solidFill>
                <a:latin typeface="Raleway"/>
                <a:ea typeface="Raleway"/>
                <a:cs typeface="Raleway"/>
                <a:sym typeface="Raleway"/>
              </a:endParaRPr>
            </a:p>
          </p:txBody>
        </p:sp>
      </p:grpSp>
    </p:spTree>
    <p:extLst>
      <p:ext uri="{BB962C8B-B14F-4D97-AF65-F5344CB8AC3E}">
        <p14:creationId xmlns:p14="http://schemas.microsoft.com/office/powerpoint/2010/main" val="2697539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7A1897-3F80-40F6-A646-1C00A5C6E009}"/>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Questions?</a:t>
            </a:r>
          </a:p>
        </p:txBody>
      </p:sp>
      <p:sp>
        <p:nvSpPr>
          <p:cNvPr id="5" name="Subtitle 4">
            <a:extLst>
              <a:ext uri="{FF2B5EF4-FFF2-40B4-BE49-F238E27FC236}">
                <a16:creationId xmlns:a16="http://schemas.microsoft.com/office/drawing/2014/main" id="{C5447D72-DC54-4BF8-91F7-7EE49550FB2B}"/>
              </a:ext>
            </a:extLst>
          </p:cNvPr>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Contact AllyO</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hlinkClick r:id="rId3"/>
              </a:rPr>
              <a:t>hello@allyo.com</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2219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1426</Words>
  <Application>Microsoft Macintosh PowerPoint</Application>
  <PresentationFormat>Widescreen</PresentationFormat>
  <Paragraphs>71</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Raleway</vt:lpstr>
      <vt:lpstr>Office Theme</vt:lpstr>
      <vt:lpstr>Business Case Template</vt:lpstr>
      <vt:lpstr>Agenda</vt:lpstr>
      <vt:lpstr>The Problem</vt:lpstr>
      <vt:lpstr>The Cost of the Problem</vt:lpstr>
      <vt:lpstr>The Solution</vt:lpstr>
      <vt:lpstr>Change Management Plan</vt:lpstr>
      <vt:lpstr>Realistic ROI</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Case Template</dc:title>
  <dc:creator>Tracey Parsons</dc:creator>
  <cp:lastModifiedBy>Bennett Sung</cp:lastModifiedBy>
  <cp:revision>9</cp:revision>
  <dcterms:created xsi:type="dcterms:W3CDTF">2019-04-08T15:18:29Z</dcterms:created>
  <dcterms:modified xsi:type="dcterms:W3CDTF">2019-04-17T17:20:47Z</dcterms:modified>
</cp:coreProperties>
</file>